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18"/>
  </p:notesMasterIdLst>
  <p:handoutMasterIdLst>
    <p:handoutMasterId r:id="rId19"/>
  </p:handoutMasterIdLst>
  <p:sldIdLst>
    <p:sldId id="256" r:id="rId2"/>
    <p:sldId id="382" r:id="rId3"/>
    <p:sldId id="388" r:id="rId4"/>
    <p:sldId id="389" r:id="rId5"/>
    <p:sldId id="390" r:id="rId6"/>
    <p:sldId id="391" r:id="rId7"/>
    <p:sldId id="383" r:id="rId8"/>
    <p:sldId id="385" r:id="rId9"/>
    <p:sldId id="384" r:id="rId10"/>
    <p:sldId id="386" r:id="rId11"/>
    <p:sldId id="387" r:id="rId12"/>
    <p:sldId id="392" r:id="rId13"/>
    <p:sldId id="393" r:id="rId14"/>
    <p:sldId id="394" r:id="rId15"/>
    <p:sldId id="395" r:id="rId16"/>
    <p:sldId id="396" r:id="rId17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99"/>
    <a:srgbClr val="FFFEA8"/>
    <a:srgbClr val="FFFFCC"/>
    <a:srgbClr val="CC3300"/>
    <a:srgbClr val="FFCC99"/>
    <a:srgbClr val="FFFF00"/>
    <a:srgbClr val="FF33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6" autoAdjust="0"/>
    <p:restoredTop sz="94632" autoAdjust="0"/>
  </p:normalViewPr>
  <p:slideViewPr>
    <p:cSldViewPr>
      <p:cViewPr varScale="1">
        <p:scale>
          <a:sx n="105" d="100"/>
          <a:sy n="105" d="100"/>
        </p:scale>
        <p:origin x="-4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75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effectLst/>
              </a:defRPr>
            </a:lvl1pPr>
          </a:lstStyle>
          <a:p>
            <a:r>
              <a:rPr lang="de-DE" altLang="de-DE"/>
              <a:t>Karl Heinz Wagner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ffectLst/>
              </a:defRPr>
            </a:lvl1pPr>
          </a:lstStyle>
          <a:p>
            <a:fld id="{796A568F-C9B4-44DC-979F-85E43878262E}" type="datetime1">
              <a:rPr lang="de-DE" altLang="de-DE"/>
              <a:pPr/>
              <a:t>18.01.2016</a:t>
            </a:fld>
            <a:endParaRPr lang="de-DE" altLang="de-DE"/>
          </a:p>
        </p:txBody>
      </p:sp>
      <p:sp>
        <p:nvSpPr>
          <p:cNvPr id="1741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effectLst/>
              </a:defRPr>
            </a:lvl1pPr>
          </a:lstStyle>
          <a:p>
            <a:r>
              <a:rPr lang="de-DE" altLang="de-DE"/>
              <a:t>Phonetik und Phonologie: Phonation</a:t>
            </a:r>
          </a:p>
        </p:txBody>
      </p:sp>
      <p:sp>
        <p:nvSpPr>
          <p:cNvPr id="1741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ffectLst/>
              </a:defRPr>
            </a:lvl1pPr>
          </a:lstStyle>
          <a:p>
            <a:fld id="{E7A7C402-1F2B-4A4A-B937-006C4243E48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19315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</a:defRPr>
            </a:lvl1pPr>
          </a:lstStyle>
          <a:p>
            <a:endParaRPr lang="de-DE" altLang="de-DE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endParaRPr lang="de-DE" altLang="de-DE"/>
          </a:p>
        </p:txBody>
      </p:sp>
      <p:sp>
        <p:nvSpPr>
          <p:cNvPr id="14541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5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ffectLst/>
              </a:defRPr>
            </a:lvl1pPr>
          </a:lstStyle>
          <a:p>
            <a:endParaRPr lang="de-DE" altLang="de-DE"/>
          </a:p>
        </p:txBody>
      </p:sp>
      <p:sp>
        <p:nvSpPr>
          <p:cNvPr id="145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fld id="{2FF8359C-C107-4462-A4D6-BAE960FE2BD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57952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8359C-C107-4462-A4D6-BAE960FE2BD7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60984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altLang="de-DE" noProof="0" smtClean="0"/>
              <a:t>Hier klicken, um Master-Titelformat zu bearbeiten.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536575" indent="-536575">
              <a:defRPr>
                <a:effectLst/>
              </a:defRPr>
            </a:lvl1pPr>
          </a:lstStyle>
          <a:p>
            <a:pPr lvl="0"/>
            <a:r>
              <a:rPr lang="de-DE" altLang="de-DE" noProof="0" smtClean="0"/>
              <a:t>Hier klicken, um Master-Untertitelformat zu bearbeiten.</a:t>
            </a:r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de-DE" altLang="de-DE"/>
          </a:p>
        </p:txBody>
      </p:sp>
      <p:sp>
        <p:nvSpPr>
          <p:cNvPr id="1812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5612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4594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1752600"/>
            <a:ext cx="4256088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9313" y="1752600"/>
            <a:ext cx="4256087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754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91763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26539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2200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123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4863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978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50050" y="765175"/>
            <a:ext cx="2165350" cy="53308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0825" y="765175"/>
            <a:ext cx="6346825" cy="53308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1204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765175"/>
            <a:ext cx="864235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Hier klicken, um Master-Titelformat zu bearbeiten.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752600"/>
            <a:ext cx="866457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Hier klicken, um Master-Textformat zu bearbeiten.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ffectLst/>
              </a:defRPr>
            </a:lvl1pPr>
          </a:lstStyle>
          <a:p>
            <a:endParaRPr lang="de-DE" altLang="de-DE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endParaRPr lang="de-DE" altLang="de-DE"/>
          </a:p>
        </p:txBody>
      </p:sp>
      <p:pic>
        <p:nvPicPr>
          <p:cNvPr id="180230" name="Picture 6" descr="phonologi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15888"/>
            <a:ext cx="3671887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231" name="Picture 7" descr="khw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-11113"/>
            <a:ext cx="857250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0232" name="Line 8"/>
          <p:cNvSpPr>
            <a:spLocks noChangeShapeType="1"/>
          </p:cNvSpPr>
          <p:nvPr/>
        </p:nvSpPr>
        <p:spPr bwMode="auto">
          <a:xfrm>
            <a:off x="250825" y="765175"/>
            <a:ext cx="8642350" cy="0"/>
          </a:xfrm>
          <a:prstGeom prst="line">
            <a:avLst/>
          </a:prstGeom>
          <a:noFill/>
          <a:ln w="38100" cap="sq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build="p" bldLvl="4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02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02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02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02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02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°"/>
        <a:defRPr kumimoji="1"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3" pitchFamily="18" charset="2"/>
        <a:buChar char="u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8.wav"/><Relationship Id="rId4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6.wav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7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8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8" name="Group 22"/>
          <p:cNvGrpSpPr>
            <a:grpSpLocks noChangeAspect="1"/>
          </p:cNvGrpSpPr>
          <p:nvPr/>
        </p:nvGrpSpPr>
        <p:grpSpPr bwMode="auto">
          <a:xfrm>
            <a:off x="5724525" y="2420938"/>
            <a:ext cx="3394075" cy="4437062"/>
            <a:chOff x="1344" y="384"/>
            <a:chExt cx="2880" cy="3840"/>
          </a:xfrm>
        </p:grpSpPr>
        <p:pic>
          <p:nvPicPr>
            <p:cNvPr id="4109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384"/>
              <a:ext cx="2405" cy="3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10" name="Oval 14"/>
            <p:cNvSpPr>
              <a:spLocks noChangeAspect="1" noChangeArrowheads="1"/>
            </p:cNvSpPr>
            <p:nvPr/>
          </p:nvSpPr>
          <p:spPr bwMode="auto">
            <a:xfrm>
              <a:off x="3024" y="3120"/>
              <a:ext cx="1104" cy="1104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111" name="Oval 15"/>
            <p:cNvSpPr>
              <a:spLocks noChangeAspect="1" noChangeArrowheads="1"/>
            </p:cNvSpPr>
            <p:nvPr/>
          </p:nvSpPr>
          <p:spPr bwMode="auto">
            <a:xfrm>
              <a:off x="2592" y="2496"/>
              <a:ext cx="816" cy="816"/>
            </a:xfrm>
            <a:prstGeom prst="ellipse">
              <a:avLst/>
            </a:prstGeom>
            <a:solidFill>
              <a:srgbClr val="00CC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112" name="Oval 16"/>
            <p:cNvSpPr>
              <a:spLocks noChangeAspect="1" noChangeArrowheads="1"/>
            </p:cNvSpPr>
            <p:nvPr/>
          </p:nvSpPr>
          <p:spPr bwMode="auto">
            <a:xfrm>
              <a:off x="3408" y="1200"/>
              <a:ext cx="816" cy="816"/>
            </a:xfrm>
            <a:prstGeom prst="ellipse">
              <a:avLst/>
            </a:prstGeom>
            <a:solidFill>
              <a:srgbClr val="339966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113" name="Oval 17"/>
            <p:cNvSpPr>
              <a:spLocks noChangeAspect="1" noChangeArrowheads="1"/>
            </p:cNvSpPr>
            <p:nvPr/>
          </p:nvSpPr>
          <p:spPr bwMode="auto">
            <a:xfrm>
              <a:off x="1776" y="1344"/>
              <a:ext cx="1632" cy="720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115" name="AutoShape 19"/>
            <p:cNvSpPr>
              <a:spLocks noChangeAspect="1" noChangeArrowheads="1"/>
            </p:cNvSpPr>
            <p:nvPr/>
          </p:nvSpPr>
          <p:spPr bwMode="auto">
            <a:xfrm flipH="1">
              <a:off x="1344" y="2160"/>
              <a:ext cx="1392" cy="624"/>
            </a:xfrm>
            <a:prstGeom prst="wedgeRectCallout">
              <a:avLst>
                <a:gd name="adj1" fmla="val -45477"/>
                <a:gd name="adj2" fmla="val 69708"/>
              </a:avLst>
            </a:prstGeom>
            <a:solidFill>
              <a:schemeClr val="accent1"/>
            </a:solidFill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Phonations-</a:t>
              </a:r>
              <a:b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</a:br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prozess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>
            <p:ph type="ctrTitle"/>
          </p:nvPr>
        </p:nvSpPr>
        <p:spPr>
          <a:xfrm>
            <a:off x="685800" y="2286000"/>
            <a:ext cx="6550025" cy="1143000"/>
          </a:xfrm>
          <a:noFill/>
          <a:ln/>
        </p:spPr>
        <p:txBody>
          <a:bodyPr/>
          <a:lstStyle/>
          <a:p>
            <a:r>
              <a:rPr lang="de-DE" altLang="de-DE"/>
              <a:t>Einführung in die </a:t>
            </a:r>
            <a:br>
              <a:rPr lang="de-DE" altLang="de-DE"/>
            </a:br>
            <a:r>
              <a:rPr lang="de-DE" altLang="de-DE"/>
              <a:t>Phonetik und Phonologie</a:t>
            </a:r>
          </a:p>
        </p:txBody>
      </p:sp>
      <p:sp>
        <p:nvSpPr>
          <p:cNvPr id="4099" name="Rectangle 3"/>
          <p:cNvSpPr>
            <a:spLocks noChangeArrowheads="1"/>
          </p:cNvSpPr>
          <p:nvPr>
            <p:ph type="subTitle" idx="1"/>
          </p:nvPr>
        </p:nvSpPr>
        <p:spPr>
          <a:noFill/>
          <a:ln/>
        </p:spPr>
        <p:txBody>
          <a:bodyPr/>
          <a:lstStyle/>
          <a:p>
            <a:r>
              <a:rPr lang="de-DE" altLang="de-DE"/>
              <a:t>Der Phonationsprozess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Töne im Standard Chinesisch</a:t>
            </a:r>
          </a:p>
        </p:txBody>
      </p:sp>
      <p:pic>
        <p:nvPicPr>
          <p:cNvPr id="155656" name="Picture 8" descr="ma4">
            <a:hlinkClick r:id="" action="ppaction://noaction">
              <a:snd r:embed="rId2" name="ma4.wav"/>
            </a:hlinkClick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5229225"/>
            <a:ext cx="5810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57" name="Picture 9" descr="ma2">
            <a:hlinkClick r:id="" action="ppaction://noaction">
              <a:snd r:embed="rId4" name="ma2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3165475"/>
            <a:ext cx="5810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58" name="Picture 10" descr="ma3">
            <a:hlinkClick r:id="" action="ppaction://noaction">
              <a:snd r:embed="rId6" name="ma3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4197350"/>
            <a:ext cx="5810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53" name="Picture 5" descr="ma1">
            <a:hlinkClick r:id="" action="ppaction://noaction">
              <a:snd r:embed="rId8" name="ma1.wav"/>
            </a:hlinkClick>
          </p:cNvPr>
          <p:cNvPicPr>
            <a:picLocks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2850" y="2062163"/>
            <a:ext cx="622300" cy="611187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9" name="Picture 11" descr="lowfallris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4184650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60" name="Picture 12" descr="hig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2133600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61" name="Picture 13" descr="highfall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5210175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662" name="Picture 14" descr="highris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3159125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663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1062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Mutter</a:t>
            </a:r>
          </a:p>
        </p:txBody>
      </p:sp>
      <p:sp>
        <p:nvSpPr>
          <p:cNvPr id="155664" name="Text Box 16"/>
          <p:cNvSpPr txBox="1">
            <a:spLocks noChangeArrowheads="1"/>
          </p:cNvSpPr>
          <p:nvPr/>
        </p:nvSpPr>
        <p:spPr bwMode="auto">
          <a:xfrm>
            <a:off x="5421313" y="3181350"/>
            <a:ext cx="817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Hanf</a:t>
            </a:r>
          </a:p>
        </p:txBody>
      </p:sp>
      <p:sp>
        <p:nvSpPr>
          <p:cNvPr id="155665" name="Text Box 17"/>
          <p:cNvSpPr txBox="1">
            <a:spLocks noChangeArrowheads="1"/>
          </p:cNvSpPr>
          <p:nvPr/>
        </p:nvSpPr>
        <p:spPr bwMode="auto">
          <a:xfrm>
            <a:off x="5429250" y="4229100"/>
            <a:ext cx="887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Pferd</a:t>
            </a:r>
          </a:p>
        </p:txBody>
      </p:sp>
      <p:sp>
        <p:nvSpPr>
          <p:cNvPr id="155666" name="Text Box 18"/>
          <p:cNvSpPr txBox="1">
            <a:spLocks noChangeArrowheads="1"/>
          </p:cNvSpPr>
          <p:nvPr/>
        </p:nvSpPr>
        <p:spPr bwMode="auto">
          <a:xfrm>
            <a:off x="5429250" y="5276850"/>
            <a:ext cx="1293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schelten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5538"/>
            <a:ext cx="7726362" cy="500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917" name="Picture 5" descr="ma1">
            <a:hlinkClick r:id="" action="ppaction://noaction">
              <a:snd r:embed="rId3" name="ma1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916113"/>
            <a:ext cx="58102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6918" name="Picture 6" descr="hig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916113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5538"/>
            <a:ext cx="7731125" cy="501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7941" name="Picture 5" descr="ma2">
            <a:hlinkClick r:id="" action="ppaction://noaction">
              <a:snd r:embed="rId3" name="ma2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16113"/>
            <a:ext cx="5810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942" name="Picture 6" descr="highri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989138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1125538"/>
            <a:ext cx="7726362" cy="502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8965" name="Picture 5" descr="ma3">
            <a:hlinkClick r:id="" action="ppaction://noaction">
              <a:snd r:embed="rId3" name="ma3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16113"/>
            <a:ext cx="5810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6" name="Picture 6" descr="lowfallri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989138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8713"/>
            <a:ext cx="7723187" cy="503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9989" name="Picture 5" descr="ma4">
            <a:hlinkClick r:id="" action="ppaction://noaction">
              <a:snd r:embed="rId3" name="ma4.wav"/>
            </a:hlinkClick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89138"/>
            <a:ext cx="58102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990" name="Picture 6" descr="highf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989138"/>
            <a:ext cx="47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Voice Onset Time (VOT)</a:t>
            </a:r>
            <a:br>
              <a:rPr lang="de-DE" altLang="de-DE"/>
            </a:br>
            <a:r>
              <a:rPr lang="de-DE" altLang="de-DE"/>
              <a:t>Stimmton – Aspiration (Hindi) </a:t>
            </a:r>
          </a:p>
        </p:txBody>
      </p:sp>
      <p:sp>
        <p:nvSpPr>
          <p:cNvPr id="158725" name="Text Box 5">
            <a:hlinkClick r:id="" action="ppaction://noaction">
              <a:snd r:embed="rId2" name="hindi1.wav"/>
            </a:hlinkClick>
          </p:cNvPr>
          <p:cNvSpPr txBox="1">
            <a:spLocks noChangeArrowheads="1"/>
          </p:cNvSpPr>
          <p:nvPr/>
        </p:nvSpPr>
        <p:spPr bwMode="auto">
          <a:xfrm>
            <a:off x="1108075" y="1916113"/>
            <a:ext cx="7445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58726" name="Text Box 6">
            <a:hlinkClick r:id="" action="ppaction://noaction">
              <a:snd r:embed="rId3" name="hindi2.wav"/>
            </a:hlinkClick>
          </p:cNvPr>
          <p:cNvSpPr txBox="1">
            <a:spLocks noChangeArrowheads="1"/>
          </p:cNvSpPr>
          <p:nvPr/>
        </p:nvSpPr>
        <p:spPr bwMode="auto">
          <a:xfrm>
            <a:off x="1121916" y="2922588"/>
            <a:ext cx="8803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pʰal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58727" name="Text Box 7">
            <a:hlinkClick r:id="" action="ppaction://noaction">
              <a:snd r:embed="rId4" name="hindi3.wav"/>
            </a:hlinkClick>
          </p:cNvPr>
          <p:cNvSpPr txBox="1">
            <a:spLocks noChangeArrowheads="1"/>
          </p:cNvSpPr>
          <p:nvPr/>
        </p:nvSpPr>
        <p:spPr bwMode="auto">
          <a:xfrm>
            <a:off x="1108075" y="3929063"/>
            <a:ext cx="7413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58728" name="Text Box 8">
            <a:hlinkClick r:id="" action="ppaction://noaction">
              <a:snd r:embed="rId5" name="hindi4.wav"/>
            </a:hlinkClick>
          </p:cNvPr>
          <p:cNvSpPr txBox="1">
            <a:spLocks noChangeArrowheads="1"/>
          </p:cNvSpPr>
          <p:nvPr/>
        </p:nvSpPr>
        <p:spPr bwMode="auto">
          <a:xfrm>
            <a:off x="1117977" y="4937125"/>
            <a:ext cx="8739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</a:t>
            </a:r>
            <a:r>
              <a:rPr lang="de-DE" altLang="de-DE" sz="3200" baseline="30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ɦ</a:t>
            </a: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58729" name="Text Box 9"/>
          <p:cNvSpPr txBox="1">
            <a:spLocks noChangeArrowheads="1"/>
          </p:cNvSpPr>
          <p:nvPr/>
        </p:nvSpPr>
        <p:spPr bwMode="auto">
          <a:xfrm>
            <a:off x="4651375" y="1916113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sich kümmern um</a:t>
            </a:r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4686300" y="2963863"/>
            <a:ext cx="191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Messerklinge</a:t>
            </a:r>
          </a:p>
        </p:txBody>
      </p:sp>
      <p:sp>
        <p:nvSpPr>
          <p:cNvPr id="158731" name="Text Box 11"/>
          <p:cNvSpPr txBox="1">
            <a:spLocks noChangeArrowheads="1"/>
          </p:cNvSpPr>
          <p:nvPr/>
        </p:nvSpPr>
        <p:spPr bwMode="auto">
          <a:xfrm>
            <a:off x="4664075" y="4011613"/>
            <a:ext cx="820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Haar</a:t>
            </a:r>
          </a:p>
        </p:txBody>
      </p:sp>
      <p:sp>
        <p:nvSpPr>
          <p:cNvPr id="158732" name="Text Box 12"/>
          <p:cNvSpPr txBox="1">
            <a:spLocks noChangeArrowheads="1"/>
          </p:cNvSpPr>
          <p:nvPr/>
        </p:nvSpPr>
        <p:spPr bwMode="auto">
          <a:xfrm>
            <a:off x="4654550" y="5059363"/>
            <a:ext cx="804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Stirn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7" name="Picture 5"/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187450"/>
            <a:ext cx="7712075" cy="4954588"/>
          </a:xfrm>
          <a:noFill/>
          <a:ln/>
          <a:extLst>
            <a:ext uri="{91240B29-F687-4F45-9708-019B960494DF}">
              <a14:hiddenLine xmlns:a14="http://schemas.microsoft.com/office/drawing/2010/main" w="381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1800" name="Text Box 8">
            <a:hlinkClick r:id="" action="ppaction://noaction">
              <a:snd r:embed="rId3" name="hindi1.wav"/>
            </a:hlinkClick>
          </p:cNvPr>
          <p:cNvSpPr txBox="1">
            <a:spLocks noChangeArrowheads="1"/>
          </p:cNvSpPr>
          <p:nvPr/>
        </p:nvSpPr>
        <p:spPr bwMode="auto">
          <a:xfrm>
            <a:off x="2159000" y="2159000"/>
            <a:ext cx="7445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87450"/>
            <a:ext cx="7737475" cy="496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0779" name="Text Box 11">
            <a:hlinkClick r:id="" action="ppaction://noaction">
              <a:snd r:embed="rId3" name="hindi2.wav"/>
            </a:hlinkClick>
          </p:cNvPr>
          <p:cNvSpPr txBox="1">
            <a:spLocks noChangeArrowheads="1"/>
          </p:cNvSpPr>
          <p:nvPr/>
        </p:nvSpPr>
        <p:spPr bwMode="auto">
          <a:xfrm>
            <a:off x="2172841" y="2159000"/>
            <a:ext cx="8803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pʰal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87450"/>
            <a:ext cx="7726362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869" name="Text Box 5">
            <a:hlinkClick r:id="" action="ppaction://noaction">
              <a:snd r:embed="rId3" name="hindi3.wav"/>
            </a:hlinkClick>
          </p:cNvPr>
          <p:cNvSpPr txBox="1">
            <a:spLocks noChangeArrowheads="1"/>
          </p:cNvSpPr>
          <p:nvPr/>
        </p:nvSpPr>
        <p:spPr bwMode="auto">
          <a:xfrm>
            <a:off x="2159000" y="2159000"/>
            <a:ext cx="741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>
                <a:effectLst>
                  <a:outerShdw blurRad="38100" dist="38100" dir="2700000" algn="tl">
                    <a:srgbClr val="C0C0C0"/>
                  </a:outerShdw>
                </a:effectLst>
                <a:latin typeface="SILSophia IPA93" pitchFamily="2" charset="2"/>
              </a:rPr>
              <a:t>bal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87450"/>
            <a:ext cx="7731125" cy="49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5893" name="Text Box 5">
            <a:hlinkClick r:id="" action="ppaction://noaction">
              <a:snd r:embed="rId3" name="hindi4.wav"/>
            </a:hlinkClick>
          </p:cNvPr>
          <p:cNvSpPr txBox="1">
            <a:spLocks noChangeArrowheads="1"/>
          </p:cNvSpPr>
          <p:nvPr/>
        </p:nvSpPr>
        <p:spPr bwMode="auto">
          <a:xfrm>
            <a:off x="2159000" y="2159000"/>
            <a:ext cx="8937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</a:t>
            </a:r>
            <a:r>
              <a:rPr lang="de-DE" altLang="de-DE" sz="3200" baseline="30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ɦ</a:t>
            </a: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Voice Onset Time</a:t>
            </a:r>
          </a:p>
        </p:txBody>
      </p:sp>
      <p:grpSp>
        <p:nvGrpSpPr>
          <p:cNvPr id="171042" name="Group 34"/>
          <p:cNvGrpSpPr>
            <a:grpSpLocks/>
          </p:cNvGrpSpPr>
          <p:nvPr/>
        </p:nvGrpSpPr>
        <p:grpSpPr bwMode="auto">
          <a:xfrm>
            <a:off x="827088" y="1944688"/>
            <a:ext cx="7705725" cy="647700"/>
            <a:chOff x="521" y="1225"/>
            <a:chExt cx="4854" cy="408"/>
          </a:xfrm>
        </p:grpSpPr>
        <p:sp>
          <p:nvSpPr>
            <p:cNvPr id="171013" name="Line 5"/>
            <p:cNvSpPr>
              <a:spLocks noChangeShapeType="1"/>
            </p:cNvSpPr>
            <p:nvPr/>
          </p:nvSpPr>
          <p:spPr bwMode="auto">
            <a:xfrm>
              <a:off x="521" y="1633"/>
              <a:ext cx="4854" cy="0"/>
            </a:xfrm>
            <a:prstGeom prst="line">
              <a:avLst/>
            </a:prstGeom>
            <a:noFill/>
            <a:ln w="57150" cap="sq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1034" name="Text Box 26"/>
            <p:cNvSpPr txBox="1">
              <a:spLocks noChangeArrowheads="1"/>
            </p:cNvSpPr>
            <p:nvPr/>
          </p:nvSpPr>
          <p:spPr bwMode="auto">
            <a:xfrm>
              <a:off x="521" y="1225"/>
              <a:ext cx="7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passiver</a:t>
              </a:r>
              <a:b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</a:br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Artikulator</a:t>
              </a:r>
            </a:p>
          </p:txBody>
        </p:sp>
      </p:grpSp>
      <p:grpSp>
        <p:nvGrpSpPr>
          <p:cNvPr id="171043" name="Group 35"/>
          <p:cNvGrpSpPr>
            <a:grpSpLocks/>
          </p:cNvGrpSpPr>
          <p:nvPr/>
        </p:nvGrpSpPr>
        <p:grpSpPr bwMode="auto">
          <a:xfrm>
            <a:off x="827088" y="2665413"/>
            <a:ext cx="7720012" cy="620712"/>
            <a:chOff x="521" y="1679"/>
            <a:chExt cx="4863" cy="391"/>
          </a:xfrm>
        </p:grpSpPr>
        <p:grpSp>
          <p:nvGrpSpPr>
            <p:cNvPr id="171019" name="Group 11"/>
            <p:cNvGrpSpPr>
              <a:grpSpLocks/>
            </p:cNvGrpSpPr>
            <p:nvPr/>
          </p:nvGrpSpPr>
          <p:grpSpPr bwMode="auto">
            <a:xfrm>
              <a:off x="521" y="1679"/>
              <a:ext cx="4863" cy="272"/>
              <a:chOff x="521" y="1344"/>
              <a:chExt cx="4863" cy="272"/>
            </a:xfrm>
          </p:grpSpPr>
          <p:sp>
            <p:nvSpPr>
              <p:cNvPr id="171014" name="Line 6"/>
              <p:cNvSpPr>
                <a:spLocks noChangeShapeType="1"/>
              </p:cNvSpPr>
              <p:nvPr/>
            </p:nvSpPr>
            <p:spPr bwMode="auto">
              <a:xfrm>
                <a:off x="521" y="1344"/>
                <a:ext cx="1769" cy="0"/>
              </a:xfrm>
              <a:prstGeom prst="line">
                <a:avLst/>
              </a:prstGeom>
              <a:noFill/>
              <a:ln w="57150" cap="sq">
                <a:solidFill>
                  <a:srgbClr val="0066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1015" name="Line 7"/>
              <p:cNvSpPr>
                <a:spLocks noChangeShapeType="1"/>
              </p:cNvSpPr>
              <p:nvPr/>
            </p:nvSpPr>
            <p:spPr bwMode="auto">
              <a:xfrm>
                <a:off x="2290" y="1344"/>
                <a:ext cx="953" cy="272"/>
              </a:xfrm>
              <a:prstGeom prst="line">
                <a:avLst/>
              </a:prstGeom>
              <a:noFill/>
              <a:ln w="57150" cap="sq">
                <a:solidFill>
                  <a:srgbClr val="0066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1018" name="Line 10"/>
              <p:cNvSpPr>
                <a:spLocks noChangeShapeType="1"/>
              </p:cNvSpPr>
              <p:nvPr/>
            </p:nvSpPr>
            <p:spPr bwMode="auto">
              <a:xfrm>
                <a:off x="3252" y="1616"/>
                <a:ext cx="2132" cy="0"/>
              </a:xfrm>
              <a:prstGeom prst="line">
                <a:avLst/>
              </a:prstGeom>
              <a:noFill/>
              <a:ln w="57150" cap="sq">
                <a:solidFill>
                  <a:srgbClr val="0066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71035" name="Text Box 27"/>
            <p:cNvSpPr txBox="1">
              <a:spLocks noChangeArrowheads="1"/>
            </p:cNvSpPr>
            <p:nvPr/>
          </p:nvSpPr>
          <p:spPr bwMode="auto">
            <a:xfrm>
              <a:off x="521" y="1724"/>
              <a:ext cx="763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aktiver</a:t>
              </a:r>
              <a:b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</a:br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Artikulator</a:t>
              </a:r>
            </a:p>
          </p:txBody>
        </p:sp>
      </p:grpSp>
      <p:grpSp>
        <p:nvGrpSpPr>
          <p:cNvPr id="171044" name="Group 36"/>
          <p:cNvGrpSpPr>
            <a:grpSpLocks/>
          </p:cNvGrpSpPr>
          <p:nvPr/>
        </p:nvGrpSpPr>
        <p:grpSpPr bwMode="auto">
          <a:xfrm>
            <a:off x="827088" y="3529013"/>
            <a:ext cx="2808287" cy="1268412"/>
            <a:chOff x="521" y="2223"/>
            <a:chExt cx="1769" cy="799"/>
          </a:xfrm>
        </p:grpSpPr>
        <p:grpSp>
          <p:nvGrpSpPr>
            <p:cNvPr id="171032" name="Group 24"/>
            <p:cNvGrpSpPr>
              <a:grpSpLocks/>
            </p:cNvGrpSpPr>
            <p:nvPr/>
          </p:nvGrpSpPr>
          <p:grpSpPr bwMode="auto">
            <a:xfrm>
              <a:off x="521" y="2223"/>
              <a:ext cx="1769" cy="353"/>
              <a:chOff x="521" y="1888"/>
              <a:chExt cx="1769" cy="353"/>
            </a:xfrm>
          </p:grpSpPr>
          <p:grpSp>
            <p:nvGrpSpPr>
              <p:cNvPr id="171022" name="Group 14"/>
              <p:cNvGrpSpPr>
                <a:grpSpLocks/>
              </p:cNvGrpSpPr>
              <p:nvPr/>
            </p:nvGrpSpPr>
            <p:grpSpPr bwMode="auto">
              <a:xfrm>
                <a:off x="521" y="1888"/>
                <a:ext cx="1769" cy="181"/>
                <a:chOff x="521" y="1888"/>
                <a:chExt cx="1769" cy="272"/>
              </a:xfrm>
            </p:grpSpPr>
            <p:sp>
              <p:nvSpPr>
                <p:cNvPr id="171020" name="Line 12"/>
                <p:cNvSpPr>
                  <a:spLocks noChangeShapeType="1"/>
                </p:cNvSpPr>
                <p:nvPr/>
              </p:nvSpPr>
              <p:spPr bwMode="auto">
                <a:xfrm>
                  <a:off x="521" y="1888"/>
                  <a:ext cx="1316" cy="0"/>
                </a:xfrm>
                <a:prstGeom prst="line">
                  <a:avLst/>
                </a:prstGeom>
                <a:noFill/>
                <a:ln w="38100" cap="sq">
                  <a:solidFill>
                    <a:srgbClr val="FF33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1021" name="Line 13"/>
                <p:cNvSpPr>
                  <a:spLocks noChangeShapeType="1"/>
                </p:cNvSpPr>
                <p:nvPr/>
              </p:nvSpPr>
              <p:spPr bwMode="auto">
                <a:xfrm>
                  <a:off x="1837" y="1888"/>
                  <a:ext cx="453" cy="272"/>
                </a:xfrm>
                <a:prstGeom prst="line">
                  <a:avLst/>
                </a:prstGeom>
                <a:noFill/>
                <a:ln w="38100" cap="sq">
                  <a:solidFill>
                    <a:srgbClr val="FF33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71026" name="Group 18"/>
              <p:cNvGrpSpPr>
                <a:grpSpLocks/>
              </p:cNvGrpSpPr>
              <p:nvPr/>
            </p:nvGrpSpPr>
            <p:grpSpPr bwMode="auto">
              <a:xfrm flipV="1">
                <a:off x="521" y="2060"/>
                <a:ext cx="1769" cy="181"/>
                <a:chOff x="521" y="1888"/>
                <a:chExt cx="1769" cy="272"/>
              </a:xfrm>
            </p:grpSpPr>
            <p:sp>
              <p:nvSpPr>
                <p:cNvPr id="171027" name="Line 19"/>
                <p:cNvSpPr>
                  <a:spLocks noChangeShapeType="1"/>
                </p:cNvSpPr>
                <p:nvPr/>
              </p:nvSpPr>
              <p:spPr bwMode="auto">
                <a:xfrm>
                  <a:off x="521" y="1888"/>
                  <a:ext cx="1316" cy="0"/>
                </a:xfrm>
                <a:prstGeom prst="line">
                  <a:avLst/>
                </a:prstGeom>
                <a:noFill/>
                <a:ln w="38100" cap="sq">
                  <a:solidFill>
                    <a:srgbClr val="FF33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1028" name="Line 20"/>
                <p:cNvSpPr>
                  <a:spLocks noChangeShapeType="1"/>
                </p:cNvSpPr>
                <p:nvPr/>
              </p:nvSpPr>
              <p:spPr bwMode="auto">
                <a:xfrm>
                  <a:off x="1837" y="1888"/>
                  <a:ext cx="453" cy="272"/>
                </a:xfrm>
                <a:prstGeom prst="line">
                  <a:avLst/>
                </a:prstGeom>
                <a:noFill/>
                <a:ln w="38100" cap="sq">
                  <a:solidFill>
                    <a:srgbClr val="FF33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sp>
          <p:nvSpPr>
            <p:cNvPr id="171036" name="Text Box 28"/>
            <p:cNvSpPr txBox="1">
              <a:spLocks noChangeArrowheads="1"/>
            </p:cNvSpPr>
            <p:nvPr/>
          </p:nvSpPr>
          <p:spPr bwMode="auto">
            <a:xfrm>
              <a:off x="521" y="2676"/>
              <a:ext cx="951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Atemstellung</a:t>
              </a:r>
              <a:b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</a:br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der Glottis</a:t>
              </a:r>
            </a:p>
          </p:txBody>
        </p:sp>
      </p:grpSp>
      <p:grpSp>
        <p:nvGrpSpPr>
          <p:cNvPr id="171045" name="Group 37"/>
          <p:cNvGrpSpPr>
            <a:grpSpLocks/>
          </p:cNvGrpSpPr>
          <p:nvPr/>
        </p:nvGrpSpPr>
        <p:grpSpPr bwMode="auto">
          <a:xfrm>
            <a:off x="3635375" y="3351213"/>
            <a:ext cx="5184775" cy="1446212"/>
            <a:chOff x="2290" y="2111"/>
            <a:chExt cx="3266" cy="911"/>
          </a:xfrm>
        </p:grpSpPr>
        <p:sp>
          <p:nvSpPr>
            <p:cNvPr id="171031" name="Freeform 23"/>
            <p:cNvSpPr>
              <a:spLocks/>
            </p:cNvSpPr>
            <p:nvPr/>
          </p:nvSpPr>
          <p:spPr bwMode="auto">
            <a:xfrm>
              <a:off x="2290" y="2111"/>
              <a:ext cx="3266" cy="436"/>
            </a:xfrm>
            <a:custGeom>
              <a:avLst/>
              <a:gdLst>
                <a:gd name="T0" fmla="*/ 0 w 3266"/>
                <a:gd name="T1" fmla="*/ 293 h 436"/>
                <a:gd name="T2" fmla="*/ 91 w 3266"/>
                <a:gd name="T3" fmla="*/ 203 h 436"/>
                <a:gd name="T4" fmla="*/ 136 w 3266"/>
                <a:gd name="T5" fmla="*/ 339 h 436"/>
                <a:gd name="T6" fmla="*/ 182 w 3266"/>
                <a:gd name="T7" fmla="*/ 203 h 436"/>
                <a:gd name="T8" fmla="*/ 272 w 3266"/>
                <a:gd name="T9" fmla="*/ 339 h 436"/>
                <a:gd name="T10" fmla="*/ 363 w 3266"/>
                <a:gd name="T11" fmla="*/ 203 h 436"/>
                <a:gd name="T12" fmla="*/ 454 w 3266"/>
                <a:gd name="T13" fmla="*/ 339 h 436"/>
                <a:gd name="T14" fmla="*/ 545 w 3266"/>
                <a:gd name="T15" fmla="*/ 203 h 436"/>
                <a:gd name="T16" fmla="*/ 635 w 3266"/>
                <a:gd name="T17" fmla="*/ 339 h 436"/>
                <a:gd name="T18" fmla="*/ 726 w 3266"/>
                <a:gd name="T19" fmla="*/ 157 h 436"/>
                <a:gd name="T20" fmla="*/ 817 w 3266"/>
                <a:gd name="T21" fmla="*/ 384 h 436"/>
                <a:gd name="T22" fmla="*/ 953 w 3266"/>
                <a:gd name="T23" fmla="*/ 66 h 436"/>
                <a:gd name="T24" fmla="*/ 1044 w 3266"/>
                <a:gd name="T25" fmla="*/ 429 h 436"/>
                <a:gd name="T26" fmla="*/ 1225 w 3266"/>
                <a:gd name="T27" fmla="*/ 66 h 436"/>
                <a:gd name="T28" fmla="*/ 1361 w 3266"/>
                <a:gd name="T29" fmla="*/ 384 h 436"/>
                <a:gd name="T30" fmla="*/ 1484 w 3266"/>
                <a:gd name="T31" fmla="*/ 47 h 436"/>
                <a:gd name="T32" fmla="*/ 1633 w 3266"/>
                <a:gd name="T33" fmla="*/ 384 h 436"/>
                <a:gd name="T34" fmla="*/ 1769 w 3266"/>
                <a:gd name="T35" fmla="*/ 66 h 436"/>
                <a:gd name="T36" fmla="*/ 1931 w 3266"/>
                <a:gd name="T37" fmla="*/ 408 h 436"/>
                <a:gd name="T38" fmla="*/ 2086 w 3266"/>
                <a:gd name="T39" fmla="*/ 21 h 436"/>
                <a:gd name="T40" fmla="*/ 2232 w 3266"/>
                <a:gd name="T41" fmla="*/ 433 h 436"/>
                <a:gd name="T42" fmla="*/ 2404 w 3266"/>
                <a:gd name="T43" fmla="*/ 4 h 436"/>
                <a:gd name="T44" fmla="*/ 2567 w 3266"/>
                <a:gd name="T45" fmla="*/ 408 h 436"/>
                <a:gd name="T46" fmla="*/ 2722 w 3266"/>
                <a:gd name="T47" fmla="*/ 4 h 436"/>
                <a:gd name="T48" fmla="*/ 2920 w 3266"/>
                <a:gd name="T49" fmla="*/ 416 h 436"/>
                <a:gd name="T50" fmla="*/ 3085 w 3266"/>
                <a:gd name="T51" fmla="*/ 21 h 436"/>
                <a:gd name="T52" fmla="*/ 3266 w 3266"/>
                <a:gd name="T53" fmla="*/ 384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66" h="436">
                  <a:moveTo>
                    <a:pt x="0" y="293"/>
                  </a:moveTo>
                  <a:cubicBezTo>
                    <a:pt x="34" y="244"/>
                    <a:pt x="68" y="195"/>
                    <a:pt x="91" y="203"/>
                  </a:cubicBezTo>
                  <a:cubicBezTo>
                    <a:pt x="114" y="211"/>
                    <a:pt x="121" y="339"/>
                    <a:pt x="136" y="339"/>
                  </a:cubicBezTo>
                  <a:cubicBezTo>
                    <a:pt x="151" y="339"/>
                    <a:pt x="159" y="203"/>
                    <a:pt x="182" y="203"/>
                  </a:cubicBezTo>
                  <a:cubicBezTo>
                    <a:pt x="205" y="203"/>
                    <a:pt x="242" y="339"/>
                    <a:pt x="272" y="339"/>
                  </a:cubicBezTo>
                  <a:cubicBezTo>
                    <a:pt x="302" y="339"/>
                    <a:pt x="333" y="203"/>
                    <a:pt x="363" y="203"/>
                  </a:cubicBezTo>
                  <a:cubicBezTo>
                    <a:pt x="393" y="203"/>
                    <a:pt x="424" y="339"/>
                    <a:pt x="454" y="339"/>
                  </a:cubicBezTo>
                  <a:cubicBezTo>
                    <a:pt x="484" y="339"/>
                    <a:pt x="515" y="203"/>
                    <a:pt x="545" y="203"/>
                  </a:cubicBezTo>
                  <a:cubicBezTo>
                    <a:pt x="575" y="203"/>
                    <a:pt x="605" y="347"/>
                    <a:pt x="635" y="339"/>
                  </a:cubicBezTo>
                  <a:cubicBezTo>
                    <a:pt x="665" y="331"/>
                    <a:pt x="696" y="150"/>
                    <a:pt x="726" y="157"/>
                  </a:cubicBezTo>
                  <a:cubicBezTo>
                    <a:pt x="756" y="164"/>
                    <a:pt x="779" y="399"/>
                    <a:pt x="817" y="384"/>
                  </a:cubicBezTo>
                  <a:cubicBezTo>
                    <a:pt x="855" y="369"/>
                    <a:pt x="915" y="59"/>
                    <a:pt x="953" y="66"/>
                  </a:cubicBezTo>
                  <a:cubicBezTo>
                    <a:pt x="991" y="73"/>
                    <a:pt x="999" y="429"/>
                    <a:pt x="1044" y="429"/>
                  </a:cubicBezTo>
                  <a:cubicBezTo>
                    <a:pt x="1089" y="429"/>
                    <a:pt x="1172" y="73"/>
                    <a:pt x="1225" y="66"/>
                  </a:cubicBezTo>
                  <a:cubicBezTo>
                    <a:pt x="1278" y="59"/>
                    <a:pt x="1318" y="387"/>
                    <a:pt x="1361" y="384"/>
                  </a:cubicBezTo>
                  <a:cubicBezTo>
                    <a:pt x="1404" y="381"/>
                    <a:pt x="1439" y="47"/>
                    <a:pt x="1484" y="47"/>
                  </a:cubicBezTo>
                  <a:cubicBezTo>
                    <a:pt x="1529" y="47"/>
                    <a:pt x="1586" y="381"/>
                    <a:pt x="1633" y="384"/>
                  </a:cubicBezTo>
                  <a:cubicBezTo>
                    <a:pt x="1680" y="387"/>
                    <a:pt x="1719" y="62"/>
                    <a:pt x="1769" y="66"/>
                  </a:cubicBezTo>
                  <a:cubicBezTo>
                    <a:pt x="1819" y="70"/>
                    <a:pt x="1878" y="415"/>
                    <a:pt x="1931" y="408"/>
                  </a:cubicBezTo>
                  <a:cubicBezTo>
                    <a:pt x="1984" y="401"/>
                    <a:pt x="2036" y="17"/>
                    <a:pt x="2086" y="21"/>
                  </a:cubicBezTo>
                  <a:cubicBezTo>
                    <a:pt x="2136" y="25"/>
                    <a:pt x="2179" y="436"/>
                    <a:pt x="2232" y="433"/>
                  </a:cubicBezTo>
                  <a:cubicBezTo>
                    <a:pt x="2285" y="430"/>
                    <a:pt x="2348" y="8"/>
                    <a:pt x="2404" y="4"/>
                  </a:cubicBezTo>
                  <a:cubicBezTo>
                    <a:pt x="2460" y="0"/>
                    <a:pt x="2514" y="408"/>
                    <a:pt x="2567" y="408"/>
                  </a:cubicBezTo>
                  <a:cubicBezTo>
                    <a:pt x="2620" y="408"/>
                    <a:pt x="2663" y="3"/>
                    <a:pt x="2722" y="4"/>
                  </a:cubicBezTo>
                  <a:cubicBezTo>
                    <a:pt x="2781" y="5"/>
                    <a:pt x="2860" y="413"/>
                    <a:pt x="2920" y="416"/>
                  </a:cubicBezTo>
                  <a:cubicBezTo>
                    <a:pt x="2980" y="419"/>
                    <a:pt x="3027" y="26"/>
                    <a:pt x="3085" y="21"/>
                  </a:cubicBezTo>
                  <a:cubicBezTo>
                    <a:pt x="3143" y="16"/>
                    <a:pt x="3205" y="202"/>
                    <a:pt x="3266" y="384"/>
                  </a:cubicBezTo>
                </a:path>
              </a:pathLst>
            </a:custGeom>
            <a:noFill/>
            <a:ln w="38100" cap="sq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1037" name="Text Box 29"/>
            <p:cNvSpPr txBox="1">
              <a:spLocks noChangeArrowheads="1"/>
            </p:cNvSpPr>
            <p:nvPr/>
          </p:nvSpPr>
          <p:spPr bwMode="auto">
            <a:xfrm>
              <a:off x="2880" y="2676"/>
              <a:ext cx="1045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Stimmstellung</a:t>
              </a:r>
              <a:b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</a:br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der Glottis</a:t>
              </a:r>
            </a:p>
          </p:txBody>
        </p:sp>
      </p:grpSp>
      <p:sp>
        <p:nvSpPr>
          <p:cNvPr id="171039" name="Text Box 31" descr="Pergament"/>
          <p:cNvSpPr txBox="1">
            <a:spLocks noChangeArrowheads="1"/>
          </p:cNvSpPr>
          <p:nvPr/>
        </p:nvSpPr>
        <p:spPr bwMode="auto">
          <a:xfrm>
            <a:off x="6372225" y="909638"/>
            <a:ext cx="2409825" cy="7905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8100" cap="sq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000" tIns="72000" rIns="72000" bIns="72000">
            <a:spAutoFit/>
          </a:bodyPr>
          <a:lstStyle/>
          <a:p>
            <a:pPr algn="l"/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Nichtaspirierter</a:t>
            </a:r>
            <a:b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</a:br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stimmloser Plosiv</a:t>
            </a:r>
          </a:p>
        </p:txBody>
      </p:sp>
      <p:grpSp>
        <p:nvGrpSpPr>
          <p:cNvPr id="171041" name="Group 33"/>
          <p:cNvGrpSpPr>
            <a:grpSpLocks/>
          </p:cNvGrpSpPr>
          <p:nvPr/>
        </p:nvGrpSpPr>
        <p:grpSpPr bwMode="auto">
          <a:xfrm>
            <a:off x="3635375" y="1484313"/>
            <a:ext cx="2043113" cy="4321175"/>
            <a:chOff x="2290" y="935"/>
            <a:chExt cx="1287" cy="2722"/>
          </a:xfrm>
        </p:grpSpPr>
        <p:sp>
          <p:nvSpPr>
            <p:cNvPr id="171017" name="Line 9"/>
            <p:cNvSpPr>
              <a:spLocks noChangeShapeType="1"/>
            </p:cNvSpPr>
            <p:nvPr/>
          </p:nvSpPr>
          <p:spPr bwMode="auto">
            <a:xfrm>
              <a:off x="2290" y="935"/>
              <a:ext cx="0" cy="2722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1040" name="Text Box 32"/>
            <p:cNvSpPr txBox="1">
              <a:spLocks noChangeArrowheads="1"/>
            </p:cNvSpPr>
            <p:nvPr/>
          </p:nvSpPr>
          <p:spPr bwMode="auto">
            <a:xfrm>
              <a:off x="2336" y="1071"/>
              <a:ext cx="124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Verschlusslösung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7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17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7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Voice Onset Time</a:t>
            </a:r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827088" y="1776413"/>
            <a:ext cx="15049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passiver Artikulator</a:t>
            </a: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827088" y="2279650"/>
            <a:ext cx="13954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aktiver Artikulator</a:t>
            </a:r>
          </a:p>
        </p:txBody>
      </p:sp>
      <p:sp>
        <p:nvSpPr>
          <p:cNvPr id="173076" name="Text Box 20"/>
          <p:cNvSpPr txBox="1">
            <a:spLocks noChangeArrowheads="1"/>
          </p:cNvSpPr>
          <p:nvPr/>
        </p:nvSpPr>
        <p:spPr bwMode="auto">
          <a:xfrm>
            <a:off x="827088" y="2928938"/>
            <a:ext cx="18796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Atemstellung der Glottis</a:t>
            </a:r>
          </a:p>
        </p:txBody>
      </p:sp>
      <p:grpSp>
        <p:nvGrpSpPr>
          <p:cNvPr id="173087" name="Group 31"/>
          <p:cNvGrpSpPr>
            <a:grpSpLocks/>
          </p:cNvGrpSpPr>
          <p:nvPr/>
        </p:nvGrpSpPr>
        <p:grpSpPr bwMode="auto">
          <a:xfrm>
            <a:off x="827088" y="2060575"/>
            <a:ext cx="7993062" cy="1243013"/>
            <a:chOff x="521" y="1298"/>
            <a:chExt cx="5035" cy="783"/>
          </a:xfrm>
        </p:grpSpPr>
        <p:grpSp>
          <p:nvGrpSpPr>
            <p:cNvPr id="173084" name="Group 28"/>
            <p:cNvGrpSpPr>
              <a:grpSpLocks/>
            </p:cNvGrpSpPr>
            <p:nvPr/>
          </p:nvGrpSpPr>
          <p:grpSpPr bwMode="auto">
            <a:xfrm>
              <a:off x="521" y="1298"/>
              <a:ext cx="4863" cy="318"/>
              <a:chOff x="521" y="1633"/>
              <a:chExt cx="4863" cy="318"/>
            </a:xfrm>
          </p:grpSpPr>
          <p:sp>
            <p:nvSpPr>
              <p:cNvPr id="173060" name="Line 4"/>
              <p:cNvSpPr>
                <a:spLocks noChangeShapeType="1"/>
              </p:cNvSpPr>
              <p:nvPr/>
            </p:nvSpPr>
            <p:spPr bwMode="auto">
              <a:xfrm>
                <a:off x="521" y="1633"/>
                <a:ext cx="4854" cy="0"/>
              </a:xfrm>
              <a:prstGeom prst="line">
                <a:avLst/>
              </a:prstGeom>
              <a:noFill/>
              <a:ln w="57150" cap="sq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73063" name="Group 7"/>
              <p:cNvGrpSpPr>
                <a:grpSpLocks/>
              </p:cNvGrpSpPr>
              <p:nvPr/>
            </p:nvGrpSpPr>
            <p:grpSpPr bwMode="auto">
              <a:xfrm>
                <a:off x="521" y="1679"/>
                <a:ext cx="4863" cy="272"/>
                <a:chOff x="521" y="1344"/>
                <a:chExt cx="4863" cy="272"/>
              </a:xfrm>
            </p:grpSpPr>
            <p:sp>
              <p:nvSpPr>
                <p:cNvPr id="173064" name="Line 8"/>
                <p:cNvSpPr>
                  <a:spLocks noChangeShapeType="1"/>
                </p:cNvSpPr>
                <p:nvPr/>
              </p:nvSpPr>
              <p:spPr bwMode="auto">
                <a:xfrm>
                  <a:off x="521" y="1344"/>
                  <a:ext cx="1769" cy="0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3065" name="Line 9"/>
                <p:cNvSpPr>
                  <a:spLocks noChangeShapeType="1"/>
                </p:cNvSpPr>
                <p:nvPr/>
              </p:nvSpPr>
              <p:spPr bwMode="auto">
                <a:xfrm>
                  <a:off x="2290" y="1344"/>
                  <a:ext cx="953" cy="272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3066" name="Line 10"/>
                <p:cNvSpPr>
                  <a:spLocks noChangeShapeType="1"/>
                </p:cNvSpPr>
                <p:nvPr/>
              </p:nvSpPr>
              <p:spPr bwMode="auto">
                <a:xfrm>
                  <a:off x="3252" y="1616"/>
                  <a:ext cx="2132" cy="0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173085" name="Group 29"/>
            <p:cNvGrpSpPr>
              <a:grpSpLocks/>
            </p:cNvGrpSpPr>
            <p:nvPr/>
          </p:nvGrpSpPr>
          <p:grpSpPr bwMode="auto">
            <a:xfrm>
              <a:off x="521" y="1616"/>
              <a:ext cx="5035" cy="465"/>
              <a:chOff x="521" y="2111"/>
              <a:chExt cx="5035" cy="465"/>
            </a:xfrm>
          </p:grpSpPr>
          <p:grpSp>
            <p:nvGrpSpPr>
              <p:cNvPr id="173069" name="Group 13"/>
              <p:cNvGrpSpPr>
                <a:grpSpLocks/>
              </p:cNvGrpSpPr>
              <p:nvPr/>
            </p:nvGrpSpPr>
            <p:grpSpPr bwMode="auto">
              <a:xfrm>
                <a:off x="521" y="2223"/>
                <a:ext cx="1769" cy="353"/>
                <a:chOff x="521" y="1888"/>
                <a:chExt cx="1769" cy="353"/>
              </a:xfrm>
            </p:grpSpPr>
            <p:grpSp>
              <p:nvGrpSpPr>
                <p:cNvPr id="173070" name="Group 14"/>
                <p:cNvGrpSpPr>
                  <a:grpSpLocks/>
                </p:cNvGrpSpPr>
                <p:nvPr/>
              </p:nvGrpSpPr>
              <p:grpSpPr bwMode="auto">
                <a:xfrm>
                  <a:off x="521" y="1888"/>
                  <a:ext cx="1769" cy="181"/>
                  <a:chOff x="521" y="1888"/>
                  <a:chExt cx="1769" cy="272"/>
                </a:xfrm>
              </p:grpSpPr>
              <p:sp>
                <p:nvSpPr>
                  <p:cNvPr id="1730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888"/>
                    <a:ext cx="1316" cy="0"/>
                  </a:xfrm>
                  <a:prstGeom prst="line">
                    <a:avLst/>
                  </a:prstGeom>
                  <a:noFill/>
                  <a:ln w="38100" cap="sq">
                    <a:solidFill>
                      <a:srgbClr val="FF33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3072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1837" y="1888"/>
                    <a:ext cx="453" cy="272"/>
                  </a:xfrm>
                  <a:prstGeom prst="line">
                    <a:avLst/>
                  </a:prstGeom>
                  <a:noFill/>
                  <a:ln w="38100" cap="sq">
                    <a:solidFill>
                      <a:srgbClr val="FF33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73073" name="Group 17"/>
                <p:cNvGrpSpPr>
                  <a:grpSpLocks/>
                </p:cNvGrpSpPr>
                <p:nvPr/>
              </p:nvGrpSpPr>
              <p:grpSpPr bwMode="auto">
                <a:xfrm flipV="1">
                  <a:off x="521" y="2060"/>
                  <a:ext cx="1769" cy="181"/>
                  <a:chOff x="521" y="1888"/>
                  <a:chExt cx="1769" cy="272"/>
                </a:xfrm>
              </p:grpSpPr>
              <p:sp>
                <p:nvSpPr>
                  <p:cNvPr id="173074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888"/>
                    <a:ext cx="1316" cy="0"/>
                  </a:xfrm>
                  <a:prstGeom prst="line">
                    <a:avLst/>
                  </a:prstGeom>
                  <a:noFill/>
                  <a:ln w="38100" cap="sq">
                    <a:solidFill>
                      <a:srgbClr val="FF33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3075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1837" y="1888"/>
                    <a:ext cx="453" cy="272"/>
                  </a:xfrm>
                  <a:prstGeom prst="line">
                    <a:avLst/>
                  </a:prstGeom>
                  <a:noFill/>
                  <a:ln w="38100" cap="sq">
                    <a:solidFill>
                      <a:srgbClr val="FF33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sp>
            <p:nvSpPr>
              <p:cNvPr id="173078" name="Freeform 22"/>
              <p:cNvSpPr>
                <a:spLocks/>
              </p:cNvSpPr>
              <p:nvPr/>
            </p:nvSpPr>
            <p:spPr bwMode="auto">
              <a:xfrm>
                <a:off x="2290" y="2111"/>
                <a:ext cx="3266" cy="436"/>
              </a:xfrm>
              <a:custGeom>
                <a:avLst/>
                <a:gdLst>
                  <a:gd name="T0" fmla="*/ 0 w 3266"/>
                  <a:gd name="T1" fmla="*/ 293 h 436"/>
                  <a:gd name="T2" fmla="*/ 91 w 3266"/>
                  <a:gd name="T3" fmla="*/ 203 h 436"/>
                  <a:gd name="T4" fmla="*/ 136 w 3266"/>
                  <a:gd name="T5" fmla="*/ 339 h 436"/>
                  <a:gd name="T6" fmla="*/ 182 w 3266"/>
                  <a:gd name="T7" fmla="*/ 203 h 436"/>
                  <a:gd name="T8" fmla="*/ 272 w 3266"/>
                  <a:gd name="T9" fmla="*/ 339 h 436"/>
                  <a:gd name="T10" fmla="*/ 363 w 3266"/>
                  <a:gd name="T11" fmla="*/ 203 h 436"/>
                  <a:gd name="T12" fmla="*/ 454 w 3266"/>
                  <a:gd name="T13" fmla="*/ 339 h 436"/>
                  <a:gd name="T14" fmla="*/ 545 w 3266"/>
                  <a:gd name="T15" fmla="*/ 203 h 436"/>
                  <a:gd name="T16" fmla="*/ 635 w 3266"/>
                  <a:gd name="T17" fmla="*/ 339 h 436"/>
                  <a:gd name="T18" fmla="*/ 726 w 3266"/>
                  <a:gd name="T19" fmla="*/ 157 h 436"/>
                  <a:gd name="T20" fmla="*/ 817 w 3266"/>
                  <a:gd name="T21" fmla="*/ 384 h 436"/>
                  <a:gd name="T22" fmla="*/ 953 w 3266"/>
                  <a:gd name="T23" fmla="*/ 66 h 436"/>
                  <a:gd name="T24" fmla="*/ 1044 w 3266"/>
                  <a:gd name="T25" fmla="*/ 429 h 436"/>
                  <a:gd name="T26" fmla="*/ 1225 w 3266"/>
                  <a:gd name="T27" fmla="*/ 66 h 436"/>
                  <a:gd name="T28" fmla="*/ 1361 w 3266"/>
                  <a:gd name="T29" fmla="*/ 384 h 436"/>
                  <a:gd name="T30" fmla="*/ 1484 w 3266"/>
                  <a:gd name="T31" fmla="*/ 47 h 436"/>
                  <a:gd name="T32" fmla="*/ 1633 w 3266"/>
                  <a:gd name="T33" fmla="*/ 384 h 436"/>
                  <a:gd name="T34" fmla="*/ 1769 w 3266"/>
                  <a:gd name="T35" fmla="*/ 66 h 436"/>
                  <a:gd name="T36" fmla="*/ 1931 w 3266"/>
                  <a:gd name="T37" fmla="*/ 408 h 436"/>
                  <a:gd name="T38" fmla="*/ 2086 w 3266"/>
                  <a:gd name="T39" fmla="*/ 21 h 436"/>
                  <a:gd name="T40" fmla="*/ 2232 w 3266"/>
                  <a:gd name="T41" fmla="*/ 433 h 436"/>
                  <a:gd name="T42" fmla="*/ 2404 w 3266"/>
                  <a:gd name="T43" fmla="*/ 4 h 436"/>
                  <a:gd name="T44" fmla="*/ 2567 w 3266"/>
                  <a:gd name="T45" fmla="*/ 408 h 436"/>
                  <a:gd name="T46" fmla="*/ 2722 w 3266"/>
                  <a:gd name="T47" fmla="*/ 4 h 436"/>
                  <a:gd name="T48" fmla="*/ 2920 w 3266"/>
                  <a:gd name="T49" fmla="*/ 416 h 436"/>
                  <a:gd name="T50" fmla="*/ 3085 w 3266"/>
                  <a:gd name="T51" fmla="*/ 21 h 436"/>
                  <a:gd name="T52" fmla="*/ 3266 w 3266"/>
                  <a:gd name="T53" fmla="*/ 384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66" h="436">
                    <a:moveTo>
                      <a:pt x="0" y="293"/>
                    </a:moveTo>
                    <a:cubicBezTo>
                      <a:pt x="34" y="244"/>
                      <a:pt x="68" y="195"/>
                      <a:pt x="91" y="203"/>
                    </a:cubicBezTo>
                    <a:cubicBezTo>
                      <a:pt x="114" y="211"/>
                      <a:pt x="121" y="339"/>
                      <a:pt x="136" y="339"/>
                    </a:cubicBezTo>
                    <a:cubicBezTo>
                      <a:pt x="151" y="339"/>
                      <a:pt x="159" y="203"/>
                      <a:pt x="182" y="203"/>
                    </a:cubicBezTo>
                    <a:cubicBezTo>
                      <a:pt x="205" y="203"/>
                      <a:pt x="242" y="339"/>
                      <a:pt x="272" y="339"/>
                    </a:cubicBezTo>
                    <a:cubicBezTo>
                      <a:pt x="302" y="339"/>
                      <a:pt x="333" y="203"/>
                      <a:pt x="363" y="203"/>
                    </a:cubicBezTo>
                    <a:cubicBezTo>
                      <a:pt x="393" y="203"/>
                      <a:pt x="424" y="339"/>
                      <a:pt x="454" y="339"/>
                    </a:cubicBezTo>
                    <a:cubicBezTo>
                      <a:pt x="484" y="339"/>
                      <a:pt x="515" y="203"/>
                      <a:pt x="545" y="203"/>
                    </a:cubicBezTo>
                    <a:cubicBezTo>
                      <a:pt x="575" y="203"/>
                      <a:pt x="605" y="347"/>
                      <a:pt x="635" y="339"/>
                    </a:cubicBezTo>
                    <a:cubicBezTo>
                      <a:pt x="665" y="331"/>
                      <a:pt x="696" y="150"/>
                      <a:pt x="726" y="157"/>
                    </a:cubicBezTo>
                    <a:cubicBezTo>
                      <a:pt x="756" y="164"/>
                      <a:pt x="779" y="399"/>
                      <a:pt x="817" y="384"/>
                    </a:cubicBezTo>
                    <a:cubicBezTo>
                      <a:pt x="855" y="369"/>
                      <a:pt x="915" y="59"/>
                      <a:pt x="953" y="66"/>
                    </a:cubicBezTo>
                    <a:cubicBezTo>
                      <a:pt x="991" y="73"/>
                      <a:pt x="999" y="429"/>
                      <a:pt x="1044" y="429"/>
                    </a:cubicBezTo>
                    <a:cubicBezTo>
                      <a:pt x="1089" y="429"/>
                      <a:pt x="1172" y="73"/>
                      <a:pt x="1225" y="66"/>
                    </a:cubicBezTo>
                    <a:cubicBezTo>
                      <a:pt x="1278" y="59"/>
                      <a:pt x="1318" y="387"/>
                      <a:pt x="1361" y="384"/>
                    </a:cubicBezTo>
                    <a:cubicBezTo>
                      <a:pt x="1404" y="381"/>
                      <a:pt x="1439" y="47"/>
                      <a:pt x="1484" y="47"/>
                    </a:cubicBezTo>
                    <a:cubicBezTo>
                      <a:pt x="1529" y="47"/>
                      <a:pt x="1586" y="381"/>
                      <a:pt x="1633" y="384"/>
                    </a:cubicBezTo>
                    <a:cubicBezTo>
                      <a:pt x="1680" y="387"/>
                      <a:pt x="1719" y="62"/>
                      <a:pt x="1769" y="66"/>
                    </a:cubicBezTo>
                    <a:cubicBezTo>
                      <a:pt x="1819" y="70"/>
                      <a:pt x="1878" y="415"/>
                      <a:pt x="1931" y="408"/>
                    </a:cubicBezTo>
                    <a:cubicBezTo>
                      <a:pt x="1984" y="401"/>
                      <a:pt x="2036" y="17"/>
                      <a:pt x="2086" y="21"/>
                    </a:cubicBezTo>
                    <a:cubicBezTo>
                      <a:pt x="2136" y="25"/>
                      <a:pt x="2179" y="436"/>
                      <a:pt x="2232" y="433"/>
                    </a:cubicBezTo>
                    <a:cubicBezTo>
                      <a:pt x="2285" y="430"/>
                      <a:pt x="2348" y="8"/>
                      <a:pt x="2404" y="4"/>
                    </a:cubicBezTo>
                    <a:cubicBezTo>
                      <a:pt x="2460" y="0"/>
                      <a:pt x="2514" y="408"/>
                      <a:pt x="2567" y="408"/>
                    </a:cubicBezTo>
                    <a:cubicBezTo>
                      <a:pt x="2620" y="408"/>
                      <a:pt x="2663" y="3"/>
                      <a:pt x="2722" y="4"/>
                    </a:cubicBezTo>
                    <a:cubicBezTo>
                      <a:pt x="2781" y="5"/>
                      <a:pt x="2860" y="413"/>
                      <a:pt x="2920" y="416"/>
                    </a:cubicBezTo>
                    <a:cubicBezTo>
                      <a:pt x="2980" y="419"/>
                      <a:pt x="3027" y="26"/>
                      <a:pt x="3085" y="21"/>
                    </a:cubicBezTo>
                    <a:cubicBezTo>
                      <a:pt x="3143" y="16"/>
                      <a:pt x="3205" y="202"/>
                      <a:pt x="3266" y="384"/>
                    </a:cubicBezTo>
                  </a:path>
                </a:pathLst>
              </a:custGeom>
              <a:noFill/>
              <a:ln w="38100" cap="sq" cmpd="sng">
                <a:solidFill>
                  <a:srgbClr val="FF33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173079" name="Text Box 23"/>
          <p:cNvSpPr txBox="1">
            <a:spLocks noChangeArrowheads="1"/>
          </p:cNvSpPr>
          <p:nvPr/>
        </p:nvSpPr>
        <p:spPr bwMode="auto">
          <a:xfrm>
            <a:off x="4787900" y="3287713"/>
            <a:ext cx="19685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Stimmstellung der Glottis</a:t>
            </a:r>
          </a:p>
        </p:txBody>
      </p:sp>
      <p:sp>
        <p:nvSpPr>
          <p:cNvPr id="173080" name="Text Box 24" descr="Pergament"/>
          <p:cNvSpPr txBox="1">
            <a:spLocks noChangeArrowheads="1"/>
          </p:cNvSpPr>
          <p:nvPr/>
        </p:nvSpPr>
        <p:spPr bwMode="auto">
          <a:xfrm>
            <a:off x="6516688" y="838200"/>
            <a:ext cx="2409825" cy="7905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8100" cap="sq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000" tIns="72000" rIns="72000" bIns="72000">
            <a:spAutoFit/>
          </a:bodyPr>
          <a:lstStyle/>
          <a:p>
            <a:pPr algn="l"/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Nichtaspirierter</a:t>
            </a:r>
            <a:b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</a:br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stimmloser Plosiv</a:t>
            </a:r>
          </a:p>
        </p:txBody>
      </p:sp>
      <p:pic>
        <p:nvPicPr>
          <p:cNvPr id="173088" name="Picture 32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6600" y="4114800"/>
            <a:ext cx="6470650" cy="1674813"/>
          </a:xfrm>
          <a:noFill/>
          <a:ln/>
          <a:extLst>
            <a:ext uri="{91240B29-F687-4F45-9708-019B960494DF}">
              <a14:hiddenLine xmlns:a14="http://schemas.microsoft.com/office/drawing/2010/main" w="381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3090" name="Text Box 34">
            <a:hlinkClick r:id="" action="ppaction://noaction">
              <a:snd r:embed="rId4" name="hindi1.wav"/>
            </a:hlinkClick>
          </p:cNvPr>
          <p:cNvSpPr txBox="1">
            <a:spLocks noChangeArrowheads="1"/>
          </p:cNvSpPr>
          <p:nvPr/>
        </p:nvSpPr>
        <p:spPr bwMode="auto">
          <a:xfrm>
            <a:off x="1476375" y="4292600"/>
            <a:ext cx="7445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>
                <a:effectLst>
                  <a:outerShdw blurRad="38100" dist="38100" dir="2700000" algn="tl">
                    <a:srgbClr val="C0C0C0"/>
                  </a:outerShdw>
                </a:effectLst>
                <a:latin typeface="SILSophia IPA93" pitchFamily="2" charset="2"/>
              </a:rPr>
              <a:t>pal</a:t>
            </a:r>
          </a:p>
        </p:txBody>
      </p:sp>
      <p:grpSp>
        <p:nvGrpSpPr>
          <p:cNvPr id="173081" name="Group 25"/>
          <p:cNvGrpSpPr>
            <a:grpSpLocks/>
          </p:cNvGrpSpPr>
          <p:nvPr/>
        </p:nvGrpSpPr>
        <p:grpSpPr bwMode="auto">
          <a:xfrm>
            <a:off x="3635375" y="1484313"/>
            <a:ext cx="1408113" cy="4321175"/>
            <a:chOff x="2290" y="935"/>
            <a:chExt cx="887" cy="2722"/>
          </a:xfrm>
        </p:grpSpPr>
        <p:sp>
          <p:nvSpPr>
            <p:cNvPr id="173082" name="Line 26"/>
            <p:cNvSpPr>
              <a:spLocks noChangeShapeType="1"/>
            </p:cNvSpPr>
            <p:nvPr/>
          </p:nvSpPr>
          <p:spPr bwMode="auto">
            <a:xfrm>
              <a:off x="2290" y="935"/>
              <a:ext cx="0" cy="2722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3083" name="Text Box 27"/>
            <p:cNvSpPr txBox="1">
              <a:spLocks noChangeArrowheads="1"/>
            </p:cNvSpPr>
            <p:nvPr/>
          </p:nvSpPr>
          <p:spPr bwMode="auto">
            <a:xfrm>
              <a:off x="2336" y="1103"/>
              <a:ext cx="84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Verschlusslösung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7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Voice Onset Time</a:t>
            </a:r>
          </a:p>
        </p:txBody>
      </p:sp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827088" y="1776413"/>
            <a:ext cx="15049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passiver Artikulator</a:t>
            </a: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827088" y="2279650"/>
            <a:ext cx="13954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aktiver Artikulator</a:t>
            </a:r>
          </a:p>
        </p:txBody>
      </p:sp>
      <p:sp>
        <p:nvSpPr>
          <p:cNvPr id="176151" name="Text Box 23" descr="Pergament"/>
          <p:cNvSpPr txBox="1">
            <a:spLocks noChangeArrowheads="1"/>
          </p:cNvSpPr>
          <p:nvPr/>
        </p:nvSpPr>
        <p:spPr bwMode="auto">
          <a:xfrm>
            <a:off x="6780213" y="838200"/>
            <a:ext cx="2112962" cy="7905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8100" cap="sq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000" tIns="72000" rIns="72000" bIns="72000">
            <a:spAutoFit/>
          </a:bodyPr>
          <a:lstStyle/>
          <a:p>
            <a:pPr algn="l"/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aspirierter</a:t>
            </a:r>
            <a:b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</a:br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stimmloser Plosiv</a:t>
            </a:r>
          </a:p>
        </p:txBody>
      </p:sp>
      <p:pic>
        <p:nvPicPr>
          <p:cNvPr id="176158" name="Picture 30"/>
          <p:cNvPicPr>
            <a:picLocks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1375" y="3821113"/>
            <a:ext cx="6502400" cy="1703387"/>
          </a:xfrm>
          <a:noFill/>
          <a:ln/>
          <a:extLst>
            <a:ext uri="{91240B29-F687-4F45-9708-019B960494DF}">
              <a14:hiddenLine xmlns:a14="http://schemas.microsoft.com/office/drawing/2010/main" w="381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6160" name="Text Box 32">
            <a:hlinkClick r:id="" action="ppaction://noaction">
              <a:snd r:embed="rId5" name="hindi2.wav"/>
            </a:hlinkClick>
          </p:cNvPr>
          <p:cNvSpPr txBox="1">
            <a:spLocks noChangeArrowheads="1"/>
          </p:cNvSpPr>
          <p:nvPr/>
        </p:nvSpPr>
        <p:spPr bwMode="auto">
          <a:xfrm>
            <a:off x="2498279" y="3933825"/>
            <a:ext cx="8803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pʰal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grpSp>
        <p:nvGrpSpPr>
          <p:cNvPr id="176169" name="Group 41"/>
          <p:cNvGrpSpPr>
            <a:grpSpLocks/>
          </p:cNvGrpSpPr>
          <p:nvPr/>
        </p:nvGrpSpPr>
        <p:grpSpPr bwMode="auto">
          <a:xfrm>
            <a:off x="827088" y="2060575"/>
            <a:ext cx="8256587" cy="1509713"/>
            <a:chOff x="521" y="1298"/>
            <a:chExt cx="5201" cy="951"/>
          </a:xfrm>
        </p:grpSpPr>
        <p:grpSp>
          <p:nvGrpSpPr>
            <p:cNvPr id="176135" name="Group 7"/>
            <p:cNvGrpSpPr>
              <a:grpSpLocks/>
            </p:cNvGrpSpPr>
            <p:nvPr/>
          </p:nvGrpSpPr>
          <p:grpSpPr bwMode="auto">
            <a:xfrm>
              <a:off x="521" y="1298"/>
              <a:ext cx="4863" cy="318"/>
              <a:chOff x="521" y="1633"/>
              <a:chExt cx="4863" cy="318"/>
            </a:xfrm>
          </p:grpSpPr>
          <p:sp>
            <p:nvSpPr>
              <p:cNvPr id="176136" name="Line 8"/>
              <p:cNvSpPr>
                <a:spLocks noChangeShapeType="1"/>
              </p:cNvSpPr>
              <p:nvPr/>
            </p:nvSpPr>
            <p:spPr bwMode="auto">
              <a:xfrm>
                <a:off x="521" y="1633"/>
                <a:ext cx="4854" cy="0"/>
              </a:xfrm>
              <a:prstGeom prst="line">
                <a:avLst/>
              </a:prstGeom>
              <a:noFill/>
              <a:ln w="57150" cap="sq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76137" name="Group 9"/>
              <p:cNvGrpSpPr>
                <a:grpSpLocks/>
              </p:cNvGrpSpPr>
              <p:nvPr/>
            </p:nvGrpSpPr>
            <p:grpSpPr bwMode="auto">
              <a:xfrm>
                <a:off x="521" y="1679"/>
                <a:ext cx="4863" cy="272"/>
                <a:chOff x="521" y="1344"/>
                <a:chExt cx="4863" cy="272"/>
              </a:xfrm>
            </p:grpSpPr>
            <p:sp>
              <p:nvSpPr>
                <p:cNvPr id="176138" name="Line 10"/>
                <p:cNvSpPr>
                  <a:spLocks noChangeShapeType="1"/>
                </p:cNvSpPr>
                <p:nvPr/>
              </p:nvSpPr>
              <p:spPr bwMode="auto">
                <a:xfrm>
                  <a:off x="521" y="1344"/>
                  <a:ext cx="1769" cy="0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6139" name="Line 11"/>
                <p:cNvSpPr>
                  <a:spLocks noChangeShapeType="1"/>
                </p:cNvSpPr>
                <p:nvPr/>
              </p:nvSpPr>
              <p:spPr bwMode="auto">
                <a:xfrm>
                  <a:off x="2290" y="1344"/>
                  <a:ext cx="953" cy="272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6140" name="Line 12"/>
                <p:cNvSpPr>
                  <a:spLocks noChangeShapeType="1"/>
                </p:cNvSpPr>
                <p:nvPr/>
              </p:nvSpPr>
              <p:spPr bwMode="auto">
                <a:xfrm>
                  <a:off x="3252" y="1616"/>
                  <a:ext cx="2132" cy="0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176168" name="Group 40"/>
            <p:cNvGrpSpPr>
              <a:grpSpLocks/>
            </p:cNvGrpSpPr>
            <p:nvPr/>
          </p:nvGrpSpPr>
          <p:grpSpPr bwMode="auto">
            <a:xfrm>
              <a:off x="521" y="1661"/>
              <a:ext cx="5201" cy="588"/>
              <a:chOff x="521" y="1661"/>
              <a:chExt cx="5201" cy="588"/>
            </a:xfrm>
          </p:grpSpPr>
          <p:sp>
            <p:nvSpPr>
              <p:cNvPr id="176133" name="Text Box 5"/>
              <p:cNvSpPr txBox="1">
                <a:spLocks noChangeArrowheads="1"/>
              </p:cNvSpPr>
              <p:nvPr/>
            </p:nvSpPr>
            <p:spPr bwMode="auto">
              <a:xfrm>
                <a:off x="1537" y="1842"/>
                <a:ext cx="1366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de-DE" altLang="de-DE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Atemstellung der Glottis</a:t>
                </a:r>
              </a:p>
            </p:txBody>
          </p:sp>
          <p:sp>
            <p:nvSpPr>
              <p:cNvPr id="176150" name="Text Box 22"/>
              <p:cNvSpPr txBox="1">
                <a:spLocks noChangeArrowheads="1"/>
              </p:cNvSpPr>
              <p:nvPr/>
            </p:nvSpPr>
            <p:spPr bwMode="auto">
              <a:xfrm>
                <a:off x="3833" y="2115"/>
                <a:ext cx="1439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de-DE" altLang="de-DE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Stimmstellung der Glottis</a:t>
                </a:r>
              </a:p>
            </p:txBody>
          </p:sp>
          <p:grpSp>
            <p:nvGrpSpPr>
              <p:cNvPr id="176167" name="Group 39"/>
              <p:cNvGrpSpPr>
                <a:grpSpLocks/>
              </p:cNvGrpSpPr>
              <p:nvPr/>
            </p:nvGrpSpPr>
            <p:grpSpPr bwMode="auto">
              <a:xfrm>
                <a:off x="521" y="1661"/>
                <a:ext cx="5201" cy="453"/>
                <a:chOff x="521" y="1661"/>
                <a:chExt cx="5201" cy="453"/>
              </a:xfrm>
            </p:grpSpPr>
            <p:sp>
              <p:nvSpPr>
                <p:cNvPr id="176149" name="Freeform 21"/>
                <p:cNvSpPr>
                  <a:spLocks/>
                </p:cNvSpPr>
                <p:nvPr/>
              </p:nvSpPr>
              <p:spPr bwMode="auto">
                <a:xfrm>
                  <a:off x="3288" y="1661"/>
                  <a:ext cx="2434" cy="413"/>
                </a:xfrm>
                <a:custGeom>
                  <a:avLst/>
                  <a:gdLst>
                    <a:gd name="T0" fmla="*/ 0 w 2842"/>
                    <a:gd name="T1" fmla="*/ 277 h 413"/>
                    <a:gd name="T2" fmla="*/ 91 w 2842"/>
                    <a:gd name="T3" fmla="*/ 187 h 413"/>
                    <a:gd name="T4" fmla="*/ 136 w 2842"/>
                    <a:gd name="T5" fmla="*/ 323 h 413"/>
                    <a:gd name="T6" fmla="*/ 182 w 2842"/>
                    <a:gd name="T7" fmla="*/ 187 h 413"/>
                    <a:gd name="T8" fmla="*/ 272 w 2842"/>
                    <a:gd name="T9" fmla="*/ 323 h 413"/>
                    <a:gd name="T10" fmla="*/ 363 w 2842"/>
                    <a:gd name="T11" fmla="*/ 187 h 413"/>
                    <a:gd name="T12" fmla="*/ 454 w 2842"/>
                    <a:gd name="T13" fmla="*/ 323 h 413"/>
                    <a:gd name="T14" fmla="*/ 545 w 2842"/>
                    <a:gd name="T15" fmla="*/ 187 h 413"/>
                    <a:gd name="T16" fmla="*/ 635 w 2842"/>
                    <a:gd name="T17" fmla="*/ 323 h 413"/>
                    <a:gd name="T18" fmla="*/ 726 w 2842"/>
                    <a:gd name="T19" fmla="*/ 141 h 413"/>
                    <a:gd name="T20" fmla="*/ 817 w 2842"/>
                    <a:gd name="T21" fmla="*/ 368 h 413"/>
                    <a:gd name="T22" fmla="*/ 953 w 2842"/>
                    <a:gd name="T23" fmla="*/ 50 h 413"/>
                    <a:gd name="T24" fmla="*/ 1044 w 2842"/>
                    <a:gd name="T25" fmla="*/ 413 h 413"/>
                    <a:gd name="T26" fmla="*/ 1225 w 2842"/>
                    <a:gd name="T27" fmla="*/ 50 h 413"/>
                    <a:gd name="T28" fmla="*/ 1361 w 2842"/>
                    <a:gd name="T29" fmla="*/ 368 h 413"/>
                    <a:gd name="T30" fmla="*/ 1484 w 2842"/>
                    <a:gd name="T31" fmla="*/ 31 h 413"/>
                    <a:gd name="T32" fmla="*/ 1633 w 2842"/>
                    <a:gd name="T33" fmla="*/ 368 h 413"/>
                    <a:gd name="T34" fmla="*/ 1769 w 2842"/>
                    <a:gd name="T35" fmla="*/ 50 h 413"/>
                    <a:gd name="T36" fmla="*/ 1931 w 2842"/>
                    <a:gd name="T37" fmla="*/ 392 h 413"/>
                    <a:gd name="T38" fmla="*/ 2086 w 2842"/>
                    <a:gd name="T39" fmla="*/ 5 h 413"/>
                    <a:gd name="T40" fmla="*/ 2258 w 2842"/>
                    <a:gd name="T41" fmla="*/ 380 h 413"/>
                    <a:gd name="T42" fmla="*/ 2387 w 2842"/>
                    <a:gd name="T43" fmla="*/ 1 h 413"/>
                    <a:gd name="T44" fmla="*/ 2490 w 2842"/>
                    <a:gd name="T45" fmla="*/ 371 h 413"/>
                    <a:gd name="T46" fmla="*/ 2705 w 2842"/>
                    <a:gd name="T47" fmla="*/ 27 h 413"/>
                    <a:gd name="T48" fmla="*/ 2842 w 2842"/>
                    <a:gd name="T49" fmla="*/ 363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842" h="413">
                      <a:moveTo>
                        <a:pt x="0" y="277"/>
                      </a:moveTo>
                      <a:cubicBezTo>
                        <a:pt x="34" y="228"/>
                        <a:pt x="68" y="179"/>
                        <a:pt x="91" y="187"/>
                      </a:cubicBezTo>
                      <a:cubicBezTo>
                        <a:pt x="114" y="195"/>
                        <a:pt x="121" y="323"/>
                        <a:pt x="136" y="323"/>
                      </a:cubicBezTo>
                      <a:cubicBezTo>
                        <a:pt x="151" y="323"/>
                        <a:pt x="159" y="187"/>
                        <a:pt x="182" y="187"/>
                      </a:cubicBezTo>
                      <a:cubicBezTo>
                        <a:pt x="205" y="187"/>
                        <a:pt x="242" y="323"/>
                        <a:pt x="272" y="323"/>
                      </a:cubicBezTo>
                      <a:cubicBezTo>
                        <a:pt x="302" y="323"/>
                        <a:pt x="333" y="187"/>
                        <a:pt x="363" y="187"/>
                      </a:cubicBezTo>
                      <a:cubicBezTo>
                        <a:pt x="393" y="187"/>
                        <a:pt x="424" y="323"/>
                        <a:pt x="454" y="323"/>
                      </a:cubicBezTo>
                      <a:cubicBezTo>
                        <a:pt x="484" y="323"/>
                        <a:pt x="515" y="187"/>
                        <a:pt x="545" y="187"/>
                      </a:cubicBezTo>
                      <a:cubicBezTo>
                        <a:pt x="575" y="187"/>
                        <a:pt x="605" y="331"/>
                        <a:pt x="635" y="323"/>
                      </a:cubicBezTo>
                      <a:cubicBezTo>
                        <a:pt x="665" y="315"/>
                        <a:pt x="696" y="134"/>
                        <a:pt x="726" y="141"/>
                      </a:cubicBezTo>
                      <a:cubicBezTo>
                        <a:pt x="756" y="148"/>
                        <a:pt x="779" y="383"/>
                        <a:pt x="817" y="368"/>
                      </a:cubicBezTo>
                      <a:cubicBezTo>
                        <a:pt x="855" y="353"/>
                        <a:pt x="915" y="43"/>
                        <a:pt x="953" y="50"/>
                      </a:cubicBezTo>
                      <a:cubicBezTo>
                        <a:pt x="991" y="57"/>
                        <a:pt x="999" y="413"/>
                        <a:pt x="1044" y="413"/>
                      </a:cubicBezTo>
                      <a:cubicBezTo>
                        <a:pt x="1089" y="413"/>
                        <a:pt x="1172" y="57"/>
                        <a:pt x="1225" y="50"/>
                      </a:cubicBezTo>
                      <a:cubicBezTo>
                        <a:pt x="1278" y="43"/>
                        <a:pt x="1318" y="371"/>
                        <a:pt x="1361" y="368"/>
                      </a:cubicBezTo>
                      <a:cubicBezTo>
                        <a:pt x="1404" y="365"/>
                        <a:pt x="1439" y="31"/>
                        <a:pt x="1484" y="31"/>
                      </a:cubicBezTo>
                      <a:cubicBezTo>
                        <a:pt x="1529" y="31"/>
                        <a:pt x="1586" y="365"/>
                        <a:pt x="1633" y="368"/>
                      </a:cubicBezTo>
                      <a:cubicBezTo>
                        <a:pt x="1680" y="371"/>
                        <a:pt x="1719" y="46"/>
                        <a:pt x="1769" y="50"/>
                      </a:cubicBezTo>
                      <a:cubicBezTo>
                        <a:pt x="1819" y="54"/>
                        <a:pt x="1878" y="399"/>
                        <a:pt x="1931" y="392"/>
                      </a:cubicBezTo>
                      <a:cubicBezTo>
                        <a:pt x="1984" y="385"/>
                        <a:pt x="2032" y="7"/>
                        <a:pt x="2086" y="5"/>
                      </a:cubicBezTo>
                      <a:cubicBezTo>
                        <a:pt x="2140" y="3"/>
                        <a:pt x="2208" y="381"/>
                        <a:pt x="2258" y="380"/>
                      </a:cubicBezTo>
                      <a:cubicBezTo>
                        <a:pt x="2308" y="379"/>
                        <a:pt x="2348" y="2"/>
                        <a:pt x="2387" y="1"/>
                      </a:cubicBezTo>
                      <a:cubicBezTo>
                        <a:pt x="2426" y="0"/>
                        <a:pt x="2437" y="367"/>
                        <a:pt x="2490" y="371"/>
                      </a:cubicBezTo>
                      <a:cubicBezTo>
                        <a:pt x="2543" y="375"/>
                        <a:pt x="2646" y="28"/>
                        <a:pt x="2705" y="27"/>
                      </a:cubicBezTo>
                      <a:cubicBezTo>
                        <a:pt x="2764" y="26"/>
                        <a:pt x="2814" y="293"/>
                        <a:pt x="2842" y="363"/>
                      </a:cubicBezTo>
                    </a:path>
                  </a:pathLst>
                </a:custGeom>
                <a:noFill/>
                <a:ln w="38100" cap="sq" cmpd="sng">
                  <a:solidFill>
                    <a:srgbClr val="FF33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76166" name="Group 38"/>
                <p:cNvGrpSpPr>
                  <a:grpSpLocks/>
                </p:cNvGrpSpPr>
                <p:nvPr/>
              </p:nvGrpSpPr>
              <p:grpSpPr bwMode="auto">
                <a:xfrm>
                  <a:off x="521" y="1752"/>
                  <a:ext cx="2767" cy="362"/>
                  <a:chOff x="521" y="1752"/>
                  <a:chExt cx="2631" cy="362"/>
                </a:xfrm>
              </p:grpSpPr>
              <p:grpSp>
                <p:nvGrpSpPr>
                  <p:cNvPr id="176162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521" y="1752"/>
                    <a:ext cx="2631" cy="181"/>
                    <a:chOff x="521" y="1752"/>
                    <a:chExt cx="2631" cy="181"/>
                  </a:xfrm>
                </p:grpSpPr>
                <p:sp>
                  <p:nvSpPr>
                    <p:cNvPr id="176144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21" y="1752"/>
                      <a:ext cx="2178" cy="0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6145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99" y="1752"/>
                      <a:ext cx="453" cy="18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176163" name="Group 35"/>
                  <p:cNvGrpSpPr>
                    <a:grpSpLocks/>
                  </p:cNvGrpSpPr>
                  <p:nvPr/>
                </p:nvGrpSpPr>
                <p:grpSpPr bwMode="auto">
                  <a:xfrm flipV="1">
                    <a:off x="521" y="1933"/>
                    <a:ext cx="2631" cy="181"/>
                    <a:chOff x="521" y="1752"/>
                    <a:chExt cx="2631" cy="181"/>
                  </a:xfrm>
                </p:grpSpPr>
                <p:sp>
                  <p:nvSpPr>
                    <p:cNvPr id="176164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21" y="1752"/>
                      <a:ext cx="2178" cy="0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6165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99" y="1752"/>
                      <a:ext cx="453" cy="18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</p:grpSp>
        </p:grpSp>
      </p:grpSp>
      <p:grpSp>
        <p:nvGrpSpPr>
          <p:cNvPr id="176152" name="Group 24"/>
          <p:cNvGrpSpPr>
            <a:grpSpLocks/>
          </p:cNvGrpSpPr>
          <p:nvPr/>
        </p:nvGrpSpPr>
        <p:grpSpPr bwMode="auto">
          <a:xfrm>
            <a:off x="3635375" y="1484313"/>
            <a:ext cx="1408113" cy="4321175"/>
            <a:chOff x="2290" y="935"/>
            <a:chExt cx="887" cy="2722"/>
          </a:xfrm>
        </p:grpSpPr>
        <p:sp>
          <p:nvSpPr>
            <p:cNvPr id="176153" name="Line 25"/>
            <p:cNvSpPr>
              <a:spLocks noChangeShapeType="1"/>
            </p:cNvSpPr>
            <p:nvPr/>
          </p:nvSpPr>
          <p:spPr bwMode="auto">
            <a:xfrm>
              <a:off x="2290" y="935"/>
              <a:ext cx="0" cy="2722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6154" name="Text Box 26"/>
            <p:cNvSpPr txBox="1">
              <a:spLocks noChangeArrowheads="1"/>
            </p:cNvSpPr>
            <p:nvPr/>
          </p:nvSpPr>
          <p:spPr bwMode="auto">
            <a:xfrm>
              <a:off x="2336" y="1103"/>
              <a:ext cx="84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Verschlusslösung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7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Voice Onset Time</a:t>
            </a: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827088" y="1776413"/>
            <a:ext cx="17446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passiver Artikulator</a:t>
            </a:r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827088" y="2279650"/>
            <a:ext cx="16240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aktiver Artikulator</a:t>
            </a:r>
          </a:p>
        </p:txBody>
      </p:sp>
      <p:sp>
        <p:nvSpPr>
          <p:cNvPr id="177157" name="Text Box 5" descr="Pergament"/>
          <p:cNvSpPr txBox="1">
            <a:spLocks noChangeArrowheads="1"/>
          </p:cNvSpPr>
          <p:nvPr/>
        </p:nvSpPr>
        <p:spPr bwMode="auto">
          <a:xfrm>
            <a:off x="6575425" y="838200"/>
            <a:ext cx="2244725" cy="7905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8100" cap="sq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000" tIns="72000" rIns="72000" bIns="72000">
            <a:spAutoFit/>
          </a:bodyPr>
          <a:lstStyle/>
          <a:p>
            <a:pPr algn="l"/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nicht-aspirierter</a:t>
            </a:r>
            <a:b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</a:br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stimmhafter Plosiv</a:t>
            </a:r>
          </a:p>
        </p:txBody>
      </p:sp>
      <p:pic>
        <p:nvPicPr>
          <p:cNvPr id="177183" name="Picture 31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4040188"/>
            <a:ext cx="6491288" cy="1703387"/>
          </a:xfrm>
          <a:noFill/>
          <a:ln/>
          <a:extLst>
            <a:ext uri="{91240B29-F687-4F45-9708-019B960494DF}">
              <a14:hiddenLine xmlns:a14="http://schemas.microsoft.com/office/drawing/2010/main" w="381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7185" name="Text Box 33">
            <a:hlinkClick r:id="" action="ppaction://noaction">
              <a:snd r:embed="rId4" name="hindi3.wav"/>
            </a:hlinkClick>
          </p:cNvPr>
          <p:cNvSpPr txBox="1">
            <a:spLocks noChangeArrowheads="1"/>
          </p:cNvSpPr>
          <p:nvPr/>
        </p:nvSpPr>
        <p:spPr bwMode="auto">
          <a:xfrm>
            <a:off x="1835150" y="4149725"/>
            <a:ext cx="741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grpSp>
        <p:nvGrpSpPr>
          <p:cNvPr id="177194" name="Group 42"/>
          <p:cNvGrpSpPr>
            <a:grpSpLocks/>
          </p:cNvGrpSpPr>
          <p:nvPr/>
        </p:nvGrpSpPr>
        <p:grpSpPr bwMode="auto">
          <a:xfrm>
            <a:off x="814388" y="2060575"/>
            <a:ext cx="7789862" cy="1587500"/>
            <a:chOff x="513" y="1298"/>
            <a:chExt cx="4907" cy="1000"/>
          </a:xfrm>
        </p:grpSpPr>
        <p:grpSp>
          <p:nvGrpSpPr>
            <p:cNvPr id="177164" name="Group 12"/>
            <p:cNvGrpSpPr>
              <a:grpSpLocks/>
            </p:cNvGrpSpPr>
            <p:nvPr/>
          </p:nvGrpSpPr>
          <p:grpSpPr bwMode="auto">
            <a:xfrm>
              <a:off x="521" y="1298"/>
              <a:ext cx="4863" cy="318"/>
              <a:chOff x="521" y="1633"/>
              <a:chExt cx="4863" cy="318"/>
            </a:xfrm>
          </p:grpSpPr>
          <p:sp>
            <p:nvSpPr>
              <p:cNvPr id="177165" name="Line 13"/>
              <p:cNvSpPr>
                <a:spLocks noChangeShapeType="1"/>
              </p:cNvSpPr>
              <p:nvPr/>
            </p:nvSpPr>
            <p:spPr bwMode="auto">
              <a:xfrm>
                <a:off x="521" y="1633"/>
                <a:ext cx="4854" cy="0"/>
              </a:xfrm>
              <a:prstGeom prst="line">
                <a:avLst/>
              </a:prstGeom>
              <a:noFill/>
              <a:ln w="57150" cap="sq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77166" name="Group 14"/>
              <p:cNvGrpSpPr>
                <a:grpSpLocks/>
              </p:cNvGrpSpPr>
              <p:nvPr/>
            </p:nvGrpSpPr>
            <p:grpSpPr bwMode="auto">
              <a:xfrm>
                <a:off x="521" y="1679"/>
                <a:ext cx="4863" cy="272"/>
                <a:chOff x="521" y="1344"/>
                <a:chExt cx="4863" cy="272"/>
              </a:xfrm>
            </p:grpSpPr>
            <p:sp>
              <p:nvSpPr>
                <p:cNvPr id="177167" name="Line 15"/>
                <p:cNvSpPr>
                  <a:spLocks noChangeShapeType="1"/>
                </p:cNvSpPr>
                <p:nvPr/>
              </p:nvSpPr>
              <p:spPr bwMode="auto">
                <a:xfrm>
                  <a:off x="521" y="1344"/>
                  <a:ext cx="1769" cy="0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7168" name="Line 16"/>
                <p:cNvSpPr>
                  <a:spLocks noChangeShapeType="1"/>
                </p:cNvSpPr>
                <p:nvPr/>
              </p:nvSpPr>
              <p:spPr bwMode="auto">
                <a:xfrm>
                  <a:off x="2290" y="1344"/>
                  <a:ext cx="953" cy="272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77169" name="Line 17"/>
                <p:cNvSpPr>
                  <a:spLocks noChangeShapeType="1"/>
                </p:cNvSpPr>
                <p:nvPr/>
              </p:nvSpPr>
              <p:spPr bwMode="auto">
                <a:xfrm>
                  <a:off x="3252" y="1616"/>
                  <a:ext cx="2132" cy="0"/>
                </a:xfrm>
                <a:prstGeom prst="line">
                  <a:avLst/>
                </a:prstGeom>
                <a:noFill/>
                <a:ln w="57150" cap="sq">
                  <a:solidFill>
                    <a:srgbClr val="0066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177193" name="Group 41"/>
            <p:cNvGrpSpPr>
              <a:grpSpLocks/>
            </p:cNvGrpSpPr>
            <p:nvPr/>
          </p:nvGrpSpPr>
          <p:grpSpPr bwMode="auto">
            <a:xfrm>
              <a:off x="513" y="1706"/>
              <a:ext cx="4907" cy="592"/>
              <a:chOff x="513" y="1706"/>
              <a:chExt cx="4907" cy="592"/>
            </a:xfrm>
          </p:grpSpPr>
          <p:sp>
            <p:nvSpPr>
              <p:cNvPr id="177171" name="Text Box 19"/>
              <p:cNvSpPr txBox="1">
                <a:spLocks noChangeArrowheads="1"/>
              </p:cNvSpPr>
              <p:nvPr/>
            </p:nvSpPr>
            <p:spPr bwMode="auto">
              <a:xfrm>
                <a:off x="513" y="1842"/>
                <a:ext cx="779" cy="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de-DE" altLang="de-DE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Atemstellung </a:t>
                </a:r>
                <a:br>
                  <a:rPr lang="de-DE" altLang="de-DE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</a:br>
                <a:r>
                  <a:rPr lang="de-DE" altLang="de-DE" sz="14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der Glottis</a:t>
                </a:r>
              </a:p>
            </p:txBody>
          </p:sp>
          <p:sp>
            <p:nvSpPr>
              <p:cNvPr id="177172" name="Text Box 20"/>
              <p:cNvSpPr txBox="1">
                <a:spLocks noChangeArrowheads="1"/>
              </p:cNvSpPr>
              <p:nvPr/>
            </p:nvSpPr>
            <p:spPr bwMode="auto">
              <a:xfrm>
                <a:off x="2971" y="2144"/>
                <a:ext cx="1643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de-DE" altLang="de-DE" sz="16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Stimmstellung der Glottis</a:t>
                </a:r>
              </a:p>
            </p:txBody>
          </p:sp>
          <p:grpSp>
            <p:nvGrpSpPr>
              <p:cNvPr id="177192" name="Group 40"/>
              <p:cNvGrpSpPr>
                <a:grpSpLocks/>
              </p:cNvGrpSpPr>
              <p:nvPr/>
            </p:nvGrpSpPr>
            <p:grpSpPr bwMode="auto">
              <a:xfrm>
                <a:off x="521" y="1706"/>
                <a:ext cx="4899" cy="454"/>
                <a:chOff x="521" y="1706"/>
                <a:chExt cx="4899" cy="454"/>
              </a:xfrm>
            </p:grpSpPr>
            <p:sp>
              <p:nvSpPr>
                <p:cNvPr id="177174" name="Freeform 22"/>
                <p:cNvSpPr>
                  <a:spLocks/>
                </p:cNvSpPr>
                <p:nvPr/>
              </p:nvSpPr>
              <p:spPr bwMode="auto">
                <a:xfrm>
                  <a:off x="2290" y="1706"/>
                  <a:ext cx="3130" cy="413"/>
                </a:xfrm>
                <a:custGeom>
                  <a:avLst/>
                  <a:gdLst>
                    <a:gd name="T0" fmla="*/ 0 w 2842"/>
                    <a:gd name="T1" fmla="*/ 277 h 413"/>
                    <a:gd name="T2" fmla="*/ 91 w 2842"/>
                    <a:gd name="T3" fmla="*/ 187 h 413"/>
                    <a:gd name="T4" fmla="*/ 136 w 2842"/>
                    <a:gd name="T5" fmla="*/ 323 h 413"/>
                    <a:gd name="T6" fmla="*/ 182 w 2842"/>
                    <a:gd name="T7" fmla="*/ 187 h 413"/>
                    <a:gd name="T8" fmla="*/ 272 w 2842"/>
                    <a:gd name="T9" fmla="*/ 323 h 413"/>
                    <a:gd name="T10" fmla="*/ 363 w 2842"/>
                    <a:gd name="T11" fmla="*/ 187 h 413"/>
                    <a:gd name="T12" fmla="*/ 454 w 2842"/>
                    <a:gd name="T13" fmla="*/ 323 h 413"/>
                    <a:gd name="T14" fmla="*/ 545 w 2842"/>
                    <a:gd name="T15" fmla="*/ 187 h 413"/>
                    <a:gd name="T16" fmla="*/ 635 w 2842"/>
                    <a:gd name="T17" fmla="*/ 323 h 413"/>
                    <a:gd name="T18" fmla="*/ 726 w 2842"/>
                    <a:gd name="T19" fmla="*/ 141 h 413"/>
                    <a:gd name="T20" fmla="*/ 817 w 2842"/>
                    <a:gd name="T21" fmla="*/ 368 h 413"/>
                    <a:gd name="T22" fmla="*/ 953 w 2842"/>
                    <a:gd name="T23" fmla="*/ 50 h 413"/>
                    <a:gd name="T24" fmla="*/ 1044 w 2842"/>
                    <a:gd name="T25" fmla="*/ 413 h 413"/>
                    <a:gd name="T26" fmla="*/ 1225 w 2842"/>
                    <a:gd name="T27" fmla="*/ 50 h 413"/>
                    <a:gd name="T28" fmla="*/ 1361 w 2842"/>
                    <a:gd name="T29" fmla="*/ 368 h 413"/>
                    <a:gd name="T30" fmla="*/ 1484 w 2842"/>
                    <a:gd name="T31" fmla="*/ 31 h 413"/>
                    <a:gd name="T32" fmla="*/ 1633 w 2842"/>
                    <a:gd name="T33" fmla="*/ 368 h 413"/>
                    <a:gd name="T34" fmla="*/ 1769 w 2842"/>
                    <a:gd name="T35" fmla="*/ 50 h 413"/>
                    <a:gd name="T36" fmla="*/ 1931 w 2842"/>
                    <a:gd name="T37" fmla="*/ 392 h 413"/>
                    <a:gd name="T38" fmla="*/ 2086 w 2842"/>
                    <a:gd name="T39" fmla="*/ 5 h 413"/>
                    <a:gd name="T40" fmla="*/ 2258 w 2842"/>
                    <a:gd name="T41" fmla="*/ 380 h 413"/>
                    <a:gd name="T42" fmla="*/ 2387 w 2842"/>
                    <a:gd name="T43" fmla="*/ 1 h 413"/>
                    <a:gd name="T44" fmla="*/ 2490 w 2842"/>
                    <a:gd name="T45" fmla="*/ 371 h 413"/>
                    <a:gd name="T46" fmla="*/ 2705 w 2842"/>
                    <a:gd name="T47" fmla="*/ 27 h 413"/>
                    <a:gd name="T48" fmla="*/ 2842 w 2842"/>
                    <a:gd name="T49" fmla="*/ 363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842" h="413">
                      <a:moveTo>
                        <a:pt x="0" y="277"/>
                      </a:moveTo>
                      <a:cubicBezTo>
                        <a:pt x="34" y="228"/>
                        <a:pt x="68" y="179"/>
                        <a:pt x="91" y="187"/>
                      </a:cubicBezTo>
                      <a:cubicBezTo>
                        <a:pt x="114" y="195"/>
                        <a:pt x="121" y="323"/>
                        <a:pt x="136" y="323"/>
                      </a:cubicBezTo>
                      <a:cubicBezTo>
                        <a:pt x="151" y="323"/>
                        <a:pt x="159" y="187"/>
                        <a:pt x="182" y="187"/>
                      </a:cubicBezTo>
                      <a:cubicBezTo>
                        <a:pt x="205" y="187"/>
                        <a:pt x="242" y="323"/>
                        <a:pt x="272" y="323"/>
                      </a:cubicBezTo>
                      <a:cubicBezTo>
                        <a:pt x="302" y="323"/>
                        <a:pt x="333" y="187"/>
                        <a:pt x="363" y="187"/>
                      </a:cubicBezTo>
                      <a:cubicBezTo>
                        <a:pt x="393" y="187"/>
                        <a:pt x="424" y="323"/>
                        <a:pt x="454" y="323"/>
                      </a:cubicBezTo>
                      <a:cubicBezTo>
                        <a:pt x="484" y="323"/>
                        <a:pt x="515" y="187"/>
                        <a:pt x="545" y="187"/>
                      </a:cubicBezTo>
                      <a:cubicBezTo>
                        <a:pt x="575" y="187"/>
                        <a:pt x="605" y="331"/>
                        <a:pt x="635" y="323"/>
                      </a:cubicBezTo>
                      <a:cubicBezTo>
                        <a:pt x="665" y="315"/>
                        <a:pt x="696" y="134"/>
                        <a:pt x="726" y="141"/>
                      </a:cubicBezTo>
                      <a:cubicBezTo>
                        <a:pt x="756" y="148"/>
                        <a:pt x="779" y="383"/>
                        <a:pt x="817" y="368"/>
                      </a:cubicBezTo>
                      <a:cubicBezTo>
                        <a:pt x="855" y="353"/>
                        <a:pt x="915" y="43"/>
                        <a:pt x="953" y="50"/>
                      </a:cubicBezTo>
                      <a:cubicBezTo>
                        <a:pt x="991" y="57"/>
                        <a:pt x="999" y="413"/>
                        <a:pt x="1044" y="413"/>
                      </a:cubicBezTo>
                      <a:cubicBezTo>
                        <a:pt x="1089" y="413"/>
                        <a:pt x="1172" y="57"/>
                        <a:pt x="1225" y="50"/>
                      </a:cubicBezTo>
                      <a:cubicBezTo>
                        <a:pt x="1278" y="43"/>
                        <a:pt x="1318" y="371"/>
                        <a:pt x="1361" y="368"/>
                      </a:cubicBezTo>
                      <a:cubicBezTo>
                        <a:pt x="1404" y="365"/>
                        <a:pt x="1439" y="31"/>
                        <a:pt x="1484" y="31"/>
                      </a:cubicBezTo>
                      <a:cubicBezTo>
                        <a:pt x="1529" y="31"/>
                        <a:pt x="1586" y="365"/>
                        <a:pt x="1633" y="368"/>
                      </a:cubicBezTo>
                      <a:cubicBezTo>
                        <a:pt x="1680" y="371"/>
                        <a:pt x="1719" y="46"/>
                        <a:pt x="1769" y="50"/>
                      </a:cubicBezTo>
                      <a:cubicBezTo>
                        <a:pt x="1819" y="54"/>
                        <a:pt x="1878" y="399"/>
                        <a:pt x="1931" y="392"/>
                      </a:cubicBezTo>
                      <a:cubicBezTo>
                        <a:pt x="1984" y="385"/>
                        <a:pt x="2032" y="7"/>
                        <a:pt x="2086" y="5"/>
                      </a:cubicBezTo>
                      <a:cubicBezTo>
                        <a:pt x="2140" y="3"/>
                        <a:pt x="2208" y="381"/>
                        <a:pt x="2258" y="380"/>
                      </a:cubicBezTo>
                      <a:cubicBezTo>
                        <a:pt x="2308" y="379"/>
                        <a:pt x="2348" y="2"/>
                        <a:pt x="2387" y="1"/>
                      </a:cubicBezTo>
                      <a:cubicBezTo>
                        <a:pt x="2426" y="0"/>
                        <a:pt x="2437" y="367"/>
                        <a:pt x="2490" y="371"/>
                      </a:cubicBezTo>
                      <a:cubicBezTo>
                        <a:pt x="2543" y="375"/>
                        <a:pt x="2646" y="28"/>
                        <a:pt x="2705" y="27"/>
                      </a:cubicBezTo>
                      <a:cubicBezTo>
                        <a:pt x="2764" y="26"/>
                        <a:pt x="2814" y="293"/>
                        <a:pt x="2842" y="363"/>
                      </a:cubicBezTo>
                    </a:path>
                  </a:pathLst>
                </a:custGeom>
                <a:noFill/>
                <a:ln w="38100" cap="sq" cmpd="sng">
                  <a:solidFill>
                    <a:srgbClr val="FF33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77190" name="Group 38"/>
                <p:cNvGrpSpPr>
                  <a:grpSpLocks/>
                </p:cNvGrpSpPr>
                <p:nvPr/>
              </p:nvGrpSpPr>
              <p:grpSpPr bwMode="auto">
                <a:xfrm>
                  <a:off x="521" y="1797"/>
                  <a:ext cx="998" cy="363"/>
                  <a:chOff x="884" y="1797"/>
                  <a:chExt cx="1179" cy="363"/>
                </a:xfrm>
              </p:grpSpPr>
              <p:grpSp>
                <p:nvGrpSpPr>
                  <p:cNvPr id="177186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884" y="1797"/>
                    <a:ext cx="1179" cy="181"/>
                    <a:chOff x="884" y="1797"/>
                    <a:chExt cx="1179" cy="181"/>
                  </a:xfrm>
                </p:grpSpPr>
                <p:sp>
                  <p:nvSpPr>
                    <p:cNvPr id="177177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84" y="1797"/>
                      <a:ext cx="726" cy="0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7178" name="Line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0" y="1797"/>
                      <a:ext cx="453" cy="18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177187" name="Group 35"/>
                  <p:cNvGrpSpPr>
                    <a:grpSpLocks/>
                  </p:cNvGrpSpPr>
                  <p:nvPr/>
                </p:nvGrpSpPr>
                <p:grpSpPr bwMode="auto">
                  <a:xfrm flipV="1">
                    <a:off x="884" y="1979"/>
                    <a:ext cx="1179" cy="181"/>
                    <a:chOff x="884" y="1797"/>
                    <a:chExt cx="1179" cy="181"/>
                  </a:xfrm>
                </p:grpSpPr>
                <p:sp>
                  <p:nvSpPr>
                    <p:cNvPr id="177188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84" y="1797"/>
                      <a:ext cx="726" cy="0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7189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10" y="1797"/>
                      <a:ext cx="453" cy="18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FF33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  <p:sp>
              <p:nvSpPr>
                <p:cNvPr id="177191" name="Freeform 39"/>
                <p:cNvSpPr>
                  <a:spLocks/>
                </p:cNvSpPr>
                <p:nvPr/>
              </p:nvSpPr>
              <p:spPr bwMode="auto">
                <a:xfrm>
                  <a:off x="1519" y="1888"/>
                  <a:ext cx="771" cy="151"/>
                </a:xfrm>
                <a:custGeom>
                  <a:avLst/>
                  <a:gdLst>
                    <a:gd name="T0" fmla="*/ 0 w 771"/>
                    <a:gd name="T1" fmla="*/ 91 h 151"/>
                    <a:gd name="T2" fmla="*/ 46 w 771"/>
                    <a:gd name="T3" fmla="*/ 45 h 151"/>
                    <a:gd name="T4" fmla="*/ 136 w 771"/>
                    <a:gd name="T5" fmla="*/ 136 h 151"/>
                    <a:gd name="T6" fmla="*/ 182 w 771"/>
                    <a:gd name="T7" fmla="*/ 45 h 151"/>
                    <a:gd name="T8" fmla="*/ 272 w 771"/>
                    <a:gd name="T9" fmla="*/ 136 h 151"/>
                    <a:gd name="T10" fmla="*/ 318 w 771"/>
                    <a:gd name="T11" fmla="*/ 45 h 151"/>
                    <a:gd name="T12" fmla="*/ 408 w 771"/>
                    <a:gd name="T13" fmla="*/ 136 h 151"/>
                    <a:gd name="T14" fmla="*/ 499 w 771"/>
                    <a:gd name="T15" fmla="*/ 0 h 151"/>
                    <a:gd name="T16" fmla="*/ 590 w 771"/>
                    <a:gd name="T17" fmla="*/ 136 h 151"/>
                    <a:gd name="T18" fmla="*/ 635 w 771"/>
                    <a:gd name="T19" fmla="*/ 0 h 151"/>
                    <a:gd name="T20" fmla="*/ 681 w 771"/>
                    <a:gd name="T21" fmla="*/ 136 h 151"/>
                    <a:gd name="T22" fmla="*/ 771 w 771"/>
                    <a:gd name="T23" fmla="*/ 9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71" h="151">
                      <a:moveTo>
                        <a:pt x="0" y="91"/>
                      </a:moveTo>
                      <a:cubicBezTo>
                        <a:pt x="11" y="64"/>
                        <a:pt x="23" y="38"/>
                        <a:pt x="46" y="45"/>
                      </a:cubicBezTo>
                      <a:cubicBezTo>
                        <a:pt x="69" y="52"/>
                        <a:pt x="113" y="136"/>
                        <a:pt x="136" y="136"/>
                      </a:cubicBezTo>
                      <a:cubicBezTo>
                        <a:pt x="159" y="136"/>
                        <a:pt x="159" y="45"/>
                        <a:pt x="182" y="45"/>
                      </a:cubicBezTo>
                      <a:cubicBezTo>
                        <a:pt x="205" y="45"/>
                        <a:pt x="249" y="136"/>
                        <a:pt x="272" y="136"/>
                      </a:cubicBezTo>
                      <a:cubicBezTo>
                        <a:pt x="295" y="136"/>
                        <a:pt x="295" y="45"/>
                        <a:pt x="318" y="45"/>
                      </a:cubicBezTo>
                      <a:cubicBezTo>
                        <a:pt x="341" y="45"/>
                        <a:pt x="378" y="143"/>
                        <a:pt x="408" y="136"/>
                      </a:cubicBezTo>
                      <a:cubicBezTo>
                        <a:pt x="438" y="129"/>
                        <a:pt x="469" y="0"/>
                        <a:pt x="499" y="0"/>
                      </a:cubicBezTo>
                      <a:cubicBezTo>
                        <a:pt x="529" y="0"/>
                        <a:pt x="567" y="136"/>
                        <a:pt x="590" y="136"/>
                      </a:cubicBezTo>
                      <a:cubicBezTo>
                        <a:pt x="613" y="136"/>
                        <a:pt x="620" y="0"/>
                        <a:pt x="635" y="0"/>
                      </a:cubicBezTo>
                      <a:cubicBezTo>
                        <a:pt x="650" y="0"/>
                        <a:pt x="658" y="121"/>
                        <a:pt x="681" y="136"/>
                      </a:cubicBezTo>
                      <a:cubicBezTo>
                        <a:pt x="704" y="151"/>
                        <a:pt x="737" y="121"/>
                        <a:pt x="771" y="91"/>
                      </a:cubicBezTo>
                    </a:path>
                  </a:pathLst>
                </a:custGeom>
                <a:noFill/>
                <a:ln w="38100" cap="sq" cmpd="sng">
                  <a:solidFill>
                    <a:srgbClr val="FF33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177158" name="Group 6"/>
          <p:cNvGrpSpPr>
            <a:grpSpLocks/>
          </p:cNvGrpSpPr>
          <p:nvPr/>
        </p:nvGrpSpPr>
        <p:grpSpPr bwMode="auto">
          <a:xfrm>
            <a:off x="3635375" y="1484313"/>
            <a:ext cx="1606550" cy="4321175"/>
            <a:chOff x="2290" y="935"/>
            <a:chExt cx="1012" cy="2722"/>
          </a:xfrm>
        </p:grpSpPr>
        <p:sp>
          <p:nvSpPr>
            <p:cNvPr id="177159" name="Line 7"/>
            <p:cNvSpPr>
              <a:spLocks noChangeShapeType="1"/>
            </p:cNvSpPr>
            <p:nvPr/>
          </p:nvSpPr>
          <p:spPr bwMode="auto">
            <a:xfrm>
              <a:off x="2290" y="935"/>
              <a:ext cx="0" cy="2722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7160" name="Text Box 8"/>
            <p:cNvSpPr txBox="1">
              <a:spLocks noChangeArrowheads="1"/>
            </p:cNvSpPr>
            <p:nvPr/>
          </p:nvSpPr>
          <p:spPr bwMode="auto">
            <a:xfrm>
              <a:off x="2336" y="1103"/>
              <a:ext cx="96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Verschlusslösung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7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Voice Onset Time</a:t>
            </a:r>
          </a:p>
        </p:txBody>
      </p:sp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827088" y="1776413"/>
            <a:ext cx="15049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passiver Artikulator</a:t>
            </a: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827088" y="2279650"/>
            <a:ext cx="13954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de-DE" altLang="de-DE" sz="14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aktiver Artikulator</a:t>
            </a:r>
          </a:p>
        </p:txBody>
      </p:sp>
      <p:sp>
        <p:nvSpPr>
          <p:cNvPr id="178181" name="Text Box 5" descr="Pergament"/>
          <p:cNvSpPr txBox="1">
            <a:spLocks noChangeArrowheads="1"/>
          </p:cNvSpPr>
          <p:nvPr/>
        </p:nvSpPr>
        <p:spPr bwMode="auto">
          <a:xfrm>
            <a:off x="6648450" y="838200"/>
            <a:ext cx="2244725" cy="7905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8100" cap="sq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000" tIns="72000" rIns="72000" bIns="72000">
            <a:spAutoFit/>
          </a:bodyPr>
          <a:lstStyle/>
          <a:p>
            <a:pPr algn="l"/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aspirierter</a:t>
            </a:r>
            <a:b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</a:br>
            <a:r>
              <a:rPr lang="de-DE" altLang="de-DE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stimmhafter Plosiv</a:t>
            </a:r>
          </a:p>
        </p:txBody>
      </p:sp>
      <p:pic>
        <p:nvPicPr>
          <p:cNvPr id="178208" name="Picture 32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2425" y="3673475"/>
            <a:ext cx="6500813" cy="1693863"/>
          </a:xfrm>
          <a:noFill/>
          <a:ln/>
          <a:extLst>
            <a:ext uri="{91240B29-F687-4F45-9708-019B960494DF}">
              <a14:hiddenLine xmlns:a14="http://schemas.microsoft.com/office/drawing/2010/main" w="381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8210" name="Text Box 34">
            <a:hlinkClick r:id="" action="ppaction://noaction">
              <a:snd r:embed="rId4" name="hindi4.wav"/>
            </a:hlinkClick>
          </p:cNvPr>
          <p:cNvSpPr txBox="1">
            <a:spLocks noChangeArrowheads="1"/>
          </p:cNvSpPr>
          <p:nvPr/>
        </p:nvSpPr>
        <p:spPr bwMode="auto">
          <a:xfrm>
            <a:off x="2124075" y="3789363"/>
            <a:ext cx="8937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</a:t>
            </a:r>
            <a:r>
              <a:rPr lang="de-DE" altLang="de-DE" sz="3200" baseline="30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ɦ</a:t>
            </a:r>
            <a:r>
              <a:rPr lang="de-DE" altLang="de-DE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al</a:t>
            </a:r>
            <a:endParaRPr lang="de-DE" altLang="de-DE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grpSp>
        <p:nvGrpSpPr>
          <p:cNvPr id="178224" name="Group 48"/>
          <p:cNvGrpSpPr>
            <a:grpSpLocks/>
          </p:cNvGrpSpPr>
          <p:nvPr/>
        </p:nvGrpSpPr>
        <p:grpSpPr bwMode="auto">
          <a:xfrm>
            <a:off x="814388" y="2060575"/>
            <a:ext cx="7789862" cy="1585913"/>
            <a:chOff x="513" y="1298"/>
            <a:chExt cx="4907" cy="999"/>
          </a:xfrm>
        </p:grpSpPr>
        <p:grpSp>
          <p:nvGrpSpPr>
            <p:cNvPr id="178223" name="Group 47"/>
            <p:cNvGrpSpPr>
              <a:grpSpLocks/>
            </p:cNvGrpSpPr>
            <p:nvPr/>
          </p:nvGrpSpPr>
          <p:grpSpPr bwMode="auto">
            <a:xfrm>
              <a:off x="513" y="1298"/>
              <a:ext cx="4907" cy="999"/>
              <a:chOff x="513" y="1298"/>
              <a:chExt cx="4907" cy="999"/>
            </a:xfrm>
          </p:grpSpPr>
          <p:grpSp>
            <p:nvGrpSpPr>
              <p:cNvPr id="178188" name="Group 12"/>
              <p:cNvGrpSpPr>
                <a:grpSpLocks/>
              </p:cNvGrpSpPr>
              <p:nvPr/>
            </p:nvGrpSpPr>
            <p:grpSpPr bwMode="auto">
              <a:xfrm>
                <a:off x="521" y="1298"/>
                <a:ext cx="4863" cy="318"/>
                <a:chOff x="521" y="1633"/>
                <a:chExt cx="4863" cy="318"/>
              </a:xfrm>
            </p:grpSpPr>
            <p:sp>
              <p:nvSpPr>
                <p:cNvPr id="178189" name="Line 13"/>
                <p:cNvSpPr>
                  <a:spLocks noChangeShapeType="1"/>
                </p:cNvSpPr>
                <p:nvPr/>
              </p:nvSpPr>
              <p:spPr bwMode="auto">
                <a:xfrm>
                  <a:off x="521" y="1633"/>
                  <a:ext cx="4854" cy="0"/>
                </a:xfrm>
                <a:prstGeom prst="line">
                  <a:avLst/>
                </a:prstGeom>
                <a:noFill/>
                <a:ln w="57150" cap="sq">
                  <a:solidFill>
                    <a:schemeClr val="accent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78190" name="Group 14"/>
                <p:cNvGrpSpPr>
                  <a:grpSpLocks/>
                </p:cNvGrpSpPr>
                <p:nvPr/>
              </p:nvGrpSpPr>
              <p:grpSpPr bwMode="auto">
                <a:xfrm>
                  <a:off x="521" y="1679"/>
                  <a:ext cx="4863" cy="272"/>
                  <a:chOff x="521" y="1344"/>
                  <a:chExt cx="4863" cy="272"/>
                </a:xfrm>
              </p:grpSpPr>
              <p:sp>
                <p:nvSpPr>
                  <p:cNvPr id="17819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344"/>
                    <a:ext cx="1769" cy="0"/>
                  </a:xfrm>
                  <a:prstGeom prst="line">
                    <a:avLst/>
                  </a:prstGeom>
                  <a:noFill/>
                  <a:ln w="57150" cap="sq">
                    <a:solidFill>
                      <a:srgbClr val="0066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8192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290" y="1344"/>
                    <a:ext cx="953" cy="272"/>
                  </a:xfrm>
                  <a:prstGeom prst="line">
                    <a:avLst/>
                  </a:prstGeom>
                  <a:noFill/>
                  <a:ln w="57150" cap="sq">
                    <a:solidFill>
                      <a:srgbClr val="0066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8193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3252" y="1616"/>
                    <a:ext cx="2132" cy="0"/>
                  </a:xfrm>
                  <a:prstGeom prst="line">
                    <a:avLst/>
                  </a:prstGeom>
                  <a:noFill/>
                  <a:ln w="57150" cap="sq">
                    <a:solidFill>
                      <a:srgbClr val="0066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178222" name="Group 46"/>
              <p:cNvGrpSpPr>
                <a:grpSpLocks/>
              </p:cNvGrpSpPr>
              <p:nvPr/>
            </p:nvGrpSpPr>
            <p:grpSpPr bwMode="auto">
              <a:xfrm>
                <a:off x="513" y="1706"/>
                <a:ext cx="4907" cy="591"/>
                <a:chOff x="513" y="1706"/>
                <a:chExt cx="4907" cy="591"/>
              </a:xfrm>
            </p:grpSpPr>
            <p:sp>
              <p:nvSpPr>
                <p:cNvPr id="17819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13" y="1842"/>
                  <a:ext cx="676" cy="26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cap="sq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/>
                  <a:r>
                    <a:rPr lang="de-DE" altLang="de-DE" sz="14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ahoma" pitchFamily="34" charset="0"/>
                    </a:rPr>
                    <a:t>Atemstellung </a:t>
                  </a:r>
                  <a:br>
                    <a:rPr lang="de-DE" altLang="de-DE" sz="14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ahoma" pitchFamily="34" charset="0"/>
                    </a:rPr>
                  </a:br>
                  <a:r>
                    <a:rPr lang="de-DE" altLang="de-DE" sz="14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ahoma" pitchFamily="34" charset="0"/>
                    </a:rPr>
                    <a:t>der Glottis</a:t>
                  </a:r>
                </a:p>
              </p:txBody>
            </p:sp>
            <p:sp>
              <p:nvSpPr>
                <p:cNvPr id="17819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777" y="2143"/>
                  <a:ext cx="1417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 cap="sq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/>
                  <a:r>
                    <a:rPr lang="de-DE" altLang="de-DE" sz="16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ahoma" pitchFamily="34" charset="0"/>
                    </a:rPr>
                    <a:t>Stimmstellung der Glottis</a:t>
                  </a:r>
                </a:p>
              </p:txBody>
            </p:sp>
            <p:grpSp>
              <p:nvGrpSpPr>
                <p:cNvPr id="178197" name="Group 21"/>
                <p:cNvGrpSpPr>
                  <a:grpSpLocks/>
                </p:cNvGrpSpPr>
                <p:nvPr/>
              </p:nvGrpSpPr>
              <p:grpSpPr bwMode="auto">
                <a:xfrm>
                  <a:off x="521" y="1706"/>
                  <a:ext cx="4899" cy="454"/>
                  <a:chOff x="521" y="1706"/>
                  <a:chExt cx="4899" cy="454"/>
                </a:xfrm>
              </p:grpSpPr>
              <p:sp>
                <p:nvSpPr>
                  <p:cNvPr id="178198" name="Freeform 22"/>
                  <p:cNvSpPr>
                    <a:spLocks/>
                  </p:cNvSpPr>
                  <p:nvPr/>
                </p:nvSpPr>
                <p:spPr bwMode="auto">
                  <a:xfrm>
                    <a:off x="2290" y="1706"/>
                    <a:ext cx="3130" cy="413"/>
                  </a:xfrm>
                  <a:custGeom>
                    <a:avLst/>
                    <a:gdLst>
                      <a:gd name="T0" fmla="*/ 0 w 2842"/>
                      <a:gd name="T1" fmla="*/ 277 h 413"/>
                      <a:gd name="T2" fmla="*/ 91 w 2842"/>
                      <a:gd name="T3" fmla="*/ 187 h 413"/>
                      <a:gd name="T4" fmla="*/ 136 w 2842"/>
                      <a:gd name="T5" fmla="*/ 323 h 413"/>
                      <a:gd name="T6" fmla="*/ 182 w 2842"/>
                      <a:gd name="T7" fmla="*/ 187 h 413"/>
                      <a:gd name="T8" fmla="*/ 272 w 2842"/>
                      <a:gd name="T9" fmla="*/ 323 h 413"/>
                      <a:gd name="T10" fmla="*/ 363 w 2842"/>
                      <a:gd name="T11" fmla="*/ 187 h 413"/>
                      <a:gd name="T12" fmla="*/ 454 w 2842"/>
                      <a:gd name="T13" fmla="*/ 323 h 413"/>
                      <a:gd name="T14" fmla="*/ 545 w 2842"/>
                      <a:gd name="T15" fmla="*/ 187 h 413"/>
                      <a:gd name="T16" fmla="*/ 635 w 2842"/>
                      <a:gd name="T17" fmla="*/ 323 h 413"/>
                      <a:gd name="T18" fmla="*/ 726 w 2842"/>
                      <a:gd name="T19" fmla="*/ 141 h 413"/>
                      <a:gd name="T20" fmla="*/ 817 w 2842"/>
                      <a:gd name="T21" fmla="*/ 368 h 413"/>
                      <a:gd name="T22" fmla="*/ 953 w 2842"/>
                      <a:gd name="T23" fmla="*/ 50 h 413"/>
                      <a:gd name="T24" fmla="*/ 1044 w 2842"/>
                      <a:gd name="T25" fmla="*/ 413 h 413"/>
                      <a:gd name="T26" fmla="*/ 1225 w 2842"/>
                      <a:gd name="T27" fmla="*/ 50 h 413"/>
                      <a:gd name="T28" fmla="*/ 1361 w 2842"/>
                      <a:gd name="T29" fmla="*/ 368 h 413"/>
                      <a:gd name="T30" fmla="*/ 1484 w 2842"/>
                      <a:gd name="T31" fmla="*/ 31 h 413"/>
                      <a:gd name="T32" fmla="*/ 1633 w 2842"/>
                      <a:gd name="T33" fmla="*/ 368 h 413"/>
                      <a:gd name="T34" fmla="*/ 1769 w 2842"/>
                      <a:gd name="T35" fmla="*/ 50 h 413"/>
                      <a:gd name="T36" fmla="*/ 1931 w 2842"/>
                      <a:gd name="T37" fmla="*/ 392 h 413"/>
                      <a:gd name="T38" fmla="*/ 2086 w 2842"/>
                      <a:gd name="T39" fmla="*/ 5 h 413"/>
                      <a:gd name="T40" fmla="*/ 2258 w 2842"/>
                      <a:gd name="T41" fmla="*/ 380 h 413"/>
                      <a:gd name="T42" fmla="*/ 2387 w 2842"/>
                      <a:gd name="T43" fmla="*/ 1 h 413"/>
                      <a:gd name="T44" fmla="*/ 2490 w 2842"/>
                      <a:gd name="T45" fmla="*/ 371 h 413"/>
                      <a:gd name="T46" fmla="*/ 2705 w 2842"/>
                      <a:gd name="T47" fmla="*/ 27 h 413"/>
                      <a:gd name="T48" fmla="*/ 2842 w 2842"/>
                      <a:gd name="T49" fmla="*/ 363 h 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842" h="413">
                        <a:moveTo>
                          <a:pt x="0" y="277"/>
                        </a:moveTo>
                        <a:cubicBezTo>
                          <a:pt x="34" y="228"/>
                          <a:pt x="68" y="179"/>
                          <a:pt x="91" y="187"/>
                        </a:cubicBezTo>
                        <a:cubicBezTo>
                          <a:pt x="114" y="195"/>
                          <a:pt x="121" y="323"/>
                          <a:pt x="136" y="323"/>
                        </a:cubicBezTo>
                        <a:cubicBezTo>
                          <a:pt x="151" y="323"/>
                          <a:pt x="159" y="187"/>
                          <a:pt x="182" y="187"/>
                        </a:cubicBezTo>
                        <a:cubicBezTo>
                          <a:pt x="205" y="187"/>
                          <a:pt x="242" y="323"/>
                          <a:pt x="272" y="323"/>
                        </a:cubicBezTo>
                        <a:cubicBezTo>
                          <a:pt x="302" y="323"/>
                          <a:pt x="333" y="187"/>
                          <a:pt x="363" y="187"/>
                        </a:cubicBezTo>
                        <a:cubicBezTo>
                          <a:pt x="393" y="187"/>
                          <a:pt x="424" y="323"/>
                          <a:pt x="454" y="323"/>
                        </a:cubicBezTo>
                        <a:cubicBezTo>
                          <a:pt x="484" y="323"/>
                          <a:pt x="515" y="187"/>
                          <a:pt x="545" y="187"/>
                        </a:cubicBezTo>
                        <a:cubicBezTo>
                          <a:pt x="575" y="187"/>
                          <a:pt x="605" y="331"/>
                          <a:pt x="635" y="323"/>
                        </a:cubicBezTo>
                        <a:cubicBezTo>
                          <a:pt x="665" y="315"/>
                          <a:pt x="696" y="134"/>
                          <a:pt x="726" y="141"/>
                        </a:cubicBezTo>
                        <a:cubicBezTo>
                          <a:pt x="756" y="148"/>
                          <a:pt x="779" y="383"/>
                          <a:pt x="817" y="368"/>
                        </a:cubicBezTo>
                        <a:cubicBezTo>
                          <a:pt x="855" y="353"/>
                          <a:pt x="915" y="43"/>
                          <a:pt x="953" y="50"/>
                        </a:cubicBezTo>
                        <a:cubicBezTo>
                          <a:pt x="991" y="57"/>
                          <a:pt x="999" y="413"/>
                          <a:pt x="1044" y="413"/>
                        </a:cubicBezTo>
                        <a:cubicBezTo>
                          <a:pt x="1089" y="413"/>
                          <a:pt x="1172" y="57"/>
                          <a:pt x="1225" y="50"/>
                        </a:cubicBezTo>
                        <a:cubicBezTo>
                          <a:pt x="1278" y="43"/>
                          <a:pt x="1318" y="371"/>
                          <a:pt x="1361" y="368"/>
                        </a:cubicBezTo>
                        <a:cubicBezTo>
                          <a:pt x="1404" y="365"/>
                          <a:pt x="1439" y="31"/>
                          <a:pt x="1484" y="31"/>
                        </a:cubicBezTo>
                        <a:cubicBezTo>
                          <a:pt x="1529" y="31"/>
                          <a:pt x="1586" y="365"/>
                          <a:pt x="1633" y="368"/>
                        </a:cubicBezTo>
                        <a:cubicBezTo>
                          <a:pt x="1680" y="371"/>
                          <a:pt x="1719" y="46"/>
                          <a:pt x="1769" y="50"/>
                        </a:cubicBezTo>
                        <a:cubicBezTo>
                          <a:pt x="1819" y="54"/>
                          <a:pt x="1878" y="399"/>
                          <a:pt x="1931" y="392"/>
                        </a:cubicBezTo>
                        <a:cubicBezTo>
                          <a:pt x="1984" y="385"/>
                          <a:pt x="2032" y="7"/>
                          <a:pt x="2086" y="5"/>
                        </a:cubicBezTo>
                        <a:cubicBezTo>
                          <a:pt x="2140" y="3"/>
                          <a:pt x="2208" y="381"/>
                          <a:pt x="2258" y="380"/>
                        </a:cubicBezTo>
                        <a:cubicBezTo>
                          <a:pt x="2308" y="379"/>
                          <a:pt x="2348" y="2"/>
                          <a:pt x="2387" y="1"/>
                        </a:cubicBezTo>
                        <a:cubicBezTo>
                          <a:pt x="2426" y="0"/>
                          <a:pt x="2437" y="367"/>
                          <a:pt x="2490" y="371"/>
                        </a:cubicBezTo>
                        <a:cubicBezTo>
                          <a:pt x="2543" y="375"/>
                          <a:pt x="2646" y="28"/>
                          <a:pt x="2705" y="27"/>
                        </a:cubicBezTo>
                        <a:cubicBezTo>
                          <a:pt x="2764" y="26"/>
                          <a:pt x="2814" y="293"/>
                          <a:pt x="2842" y="363"/>
                        </a:cubicBezTo>
                      </a:path>
                    </a:pathLst>
                  </a:custGeom>
                  <a:noFill/>
                  <a:ln w="38100" cap="sq" cmpd="sng">
                    <a:solidFill>
                      <a:srgbClr val="FF33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178199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521" y="1797"/>
                    <a:ext cx="998" cy="363"/>
                    <a:chOff x="884" y="1797"/>
                    <a:chExt cx="1179" cy="363"/>
                  </a:xfrm>
                </p:grpSpPr>
                <p:grpSp>
                  <p:nvGrpSpPr>
                    <p:cNvPr id="178200" name="Group 2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84" y="1797"/>
                      <a:ext cx="1179" cy="181"/>
                      <a:chOff x="884" y="1797"/>
                      <a:chExt cx="1179" cy="181"/>
                    </a:xfrm>
                  </p:grpSpPr>
                  <p:sp>
                    <p:nvSpPr>
                      <p:cNvPr id="178201" name="Line 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884" y="1797"/>
                        <a:ext cx="726" cy="0"/>
                      </a:xfrm>
                      <a:prstGeom prst="line">
                        <a:avLst/>
                      </a:prstGeom>
                      <a:noFill/>
                      <a:ln w="38100" cap="sq">
                        <a:solidFill>
                          <a:srgbClr val="FF3300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78202" name="Line 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10" y="1797"/>
                        <a:ext cx="453" cy="181"/>
                      </a:xfrm>
                      <a:prstGeom prst="line">
                        <a:avLst/>
                      </a:prstGeom>
                      <a:noFill/>
                      <a:ln w="38100" cap="sq">
                        <a:solidFill>
                          <a:srgbClr val="FF3300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178203" name="Group 27"/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884" y="1979"/>
                      <a:ext cx="1179" cy="181"/>
                      <a:chOff x="884" y="1797"/>
                      <a:chExt cx="1179" cy="181"/>
                    </a:xfrm>
                  </p:grpSpPr>
                  <p:sp>
                    <p:nvSpPr>
                      <p:cNvPr id="178204" name="Line 2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884" y="1797"/>
                        <a:ext cx="726" cy="0"/>
                      </a:xfrm>
                      <a:prstGeom prst="line">
                        <a:avLst/>
                      </a:prstGeom>
                      <a:noFill/>
                      <a:ln w="38100" cap="sq">
                        <a:solidFill>
                          <a:srgbClr val="FF3300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78205" name="Line 2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10" y="1797"/>
                        <a:ext cx="453" cy="181"/>
                      </a:xfrm>
                      <a:prstGeom prst="line">
                        <a:avLst/>
                      </a:prstGeom>
                      <a:noFill/>
                      <a:ln w="38100" cap="sq">
                        <a:solidFill>
                          <a:srgbClr val="FF3300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  <p:sp>
                <p:nvSpPr>
                  <p:cNvPr id="178206" name="Freeform 30"/>
                  <p:cNvSpPr>
                    <a:spLocks/>
                  </p:cNvSpPr>
                  <p:nvPr/>
                </p:nvSpPr>
                <p:spPr bwMode="auto">
                  <a:xfrm>
                    <a:off x="1519" y="1888"/>
                    <a:ext cx="771" cy="151"/>
                  </a:xfrm>
                  <a:custGeom>
                    <a:avLst/>
                    <a:gdLst>
                      <a:gd name="T0" fmla="*/ 0 w 771"/>
                      <a:gd name="T1" fmla="*/ 91 h 151"/>
                      <a:gd name="T2" fmla="*/ 46 w 771"/>
                      <a:gd name="T3" fmla="*/ 45 h 151"/>
                      <a:gd name="T4" fmla="*/ 136 w 771"/>
                      <a:gd name="T5" fmla="*/ 136 h 151"/>
                      <a:gd name="T6" fmla="*/ 182 w 771"/>
                      <a:gd name="T7" fmla="*/ 45 h 151"/>
                      <a:gd name="T8" fmla="*/ 272 w 771"/>
                      <a:gd name="T9" fmla="*/ 136 h 151"/>
                      <a:gd name="T10" fmla="*/ 318 w 771"/>
                      <a:gd name="T11" fmla="*/ 45 h 151"/>
                      <a:gd name="T12" fmla="*/ 408 w 771"/>
                      <a:gd name="T13" fmla="*/ 136 h 151"/>
                      <a:gd name="T14" fmla="*/ 499 w 771"/>
                      <a:gd name="T15" fmla="*/ 0 h 151"/>
                      <a:gd name="T16" fmla="*/ 590 w 771"/>
                      <a:gd name="T17" fmla="*/ 136 h 151"/>
                      <a:gd name="T18" fmla="*/ 635 w 771"/>
                      <a:gd name="T19" fmla="*/ 0 h 151"/>
                      <a:gd name="T20" fmla="*/ 681 w 771"/>
                      <a:gd name="T21" fmla="*/ 136 h 151"/>
                      <a:gd name="T22" fmla="*/ 771 w 771"/>
                      <a:gd name="T23" fmla="*/ 91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71" h="151">
                        <a:moveTo>
                          <a:pt x="0" y="91"/>
                        </a:moveTo>
                        <a:cubicBezTo>
                          <a:pt x="11" y="64"/>
                          <a:pt x="23" y="38"/>
                          <a:pt x="46" y="45"/>
                        </a:cubicBezTo>
                        <a:cubicBezTo>
                          <a:pt x="69" y="52"/>
                          <a:pt x="113" y="136"/>
                          <a:pt x="136" y="136"/>
                        </a:cubicBezTo>
                        <a:cubicBezTo>
                          <a:pt x="159" y="136"/>
                          <a:pt x="159" y="45"/>
                          <a:pt x="182" y="45"/>
                        </a:cubicBezTo>
                        <a:cubicBezTo>
                          <a:pt x="205" y="45"/>
                          <a:pt x="249" y="136"/>
                          <a:pt x="272" y="136"/>
                        </a:cubicBezTo>
                        <a:cubicBezTo>
                          <a:pt x="295" y="136"/>
                          <a:pt x="295" y="45"/>
                          <a:pt x="318" y="45"/>
                        </a:cubicBezTo>
                        <a:cubicBezTo>
                          <a:pt x="341" y="45"/>
                          <a:pt x="378" y="143"/>
                          <a:pt x="408" y="136"/>
                        </a:cubicBezTo>
                        <a:cubicBezTo>
                          <a:pt x="438" y="129"/>
                          <a:pt x="469" y="0"/>
                          <a:pt x="499" y="0"/>
                        </a:cubicBezTo>
                        <a:cubicBezTo>
                          <a:pt x="529" y="0"/>
                          <a:pt x="567" y="136"/>
                          <a:pt x="590" y="136"/>
                        </a:cubicBezTo>
                        <a:cubicBezTo>
                          <a:pt x="613" y="136"/>
                          <a:pt x="620" y="0"/>
                          <a:pt x="635" y="0"/>
                        </a:cubicBezTo>
                        <a:cubicBezTo>
                          <a:pt x="650" y="0"/>
                          <a:pt x="658" y="121"/>
                          <a:pt x="681" y="136"/>
                        </a:cubicBezTo>
                        <a:cubicBezTo>
                          <a:pt x="704" y="151"/>
                          <a:pt x="737" y="121"/>
                          <a:pt x="771" y="91"/>
                        </a:cubicBezTo>
                      </a:path>
                    </a:pathLst>
                  </a:custGeom>
                  <a:noFill/>
                  <a:ln w="38100" cap="sq" cmpd="sng">
                    <a:solidFill>
                      <a:srgbClr val="FF33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78220" name="Group 44"/>
                <p:cNvGrpSpPr>
                  <a:grpSpLocks/>
                </p:cNvGrpSpPr>
                <p:nvPr/>
              </p:nvGrpSpPr>
              <p:grpSpPr bwMode="auto">
                <a:xfrm>
                  <a:off x="2290" y="1842"/>
                  <a:ext cx="862" cy="227"/>
                  <a:chOff x="2290" y="1842"/>
                  <a:chExt cx="862" cy="227"/>
                </a:xfrm>
              </p:grpSpPr>
              <p:grpSp>
                <p:nvGrpSpPr>
                  <p:cNvPr id="178215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90" y="1842"/>
                    <a:ext cx="862" cy="91"/>
                    <a:chOff x="2290" y="1842"/>
                    <a:chExt cx="862" cy="91"/>
                  </a:xfrm>
                </p:grpSpPr>
                <p:sp>
                  <p:nvSpPr>
                    <p:cNvPr id="178211" name="Line 3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90" y="1842"/>
                      <a:ext cx="136" cy="9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009999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8213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26" y="1842"/>
                      <a:ext cx="590" cy="0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009999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8214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16" y="1842"/>
                      <a:ext cx="136" cy="9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009999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178216" name="Group 40"/>
                  <p:cNvGrpSpPr>
                    <a:grpSpLocks/>
                  </p:cNvGrpSpPr>
                  <p:nvPr/>
                </p:nvGrpSpPr>
                <p:grpSpPr bwMode="auto">
                  <a:xfrm flipV="1">
                    <a:off x="2290" y="1978"/>
                    <a:ext cx="862" cy="91"/>
                    <a:chOff x="2290" y="1842"/>
                    <a:chExt cx="862" cy="91"/>
                  </a:xfrm>
                </p:grpSpPr>
                <p:sp>
                  <p:nvSpPr>
                    <p:cNvPr id="178217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90" y="1842"/>
                      <a:ext cx="136" cy="9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009999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8218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26" y="1842"/>
                      <a:ext cx="590" cy="0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009999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78219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16" y="1842"/>
                      <a:ext cx="136" cy="91"/>
                    </a:xfrm>
                    <a:prstGeom prst="line">
                      <a:avLst/>
                    </a:prstGeom>
                    <a:noFill/>
                    <a:ln w="38100" cap="sq">
                      <a:solidFill>
                        <a:srgbClr val="009999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</p:grpSp>
        </p:grpSp>
        <p:sp>
          <p:nvSpPr>
            <p:cNvPr id="178221" name="Text Box 45"/>
            <p:cNvSpPr txBox="1">
              <a:spLocks noChangeArrowheads="1"/>
            </p:cNvSpPr>
            <p:nvPr/>
          </p:nvSpPr>
          <p:spPr bwMode="auto">
            <a:xfrm>
              <a:off x="2336" y="2114"/>
              <a:ext cx="832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6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Murmelstimme</a:t>
              </a:r>
            </a:p>
          </p:txBody>
        </p:sp>
      </p:grpSp>
      <p:grpSp>
        <p:nvGrpSpPr>
          <p:cNvPr id="178182" name="Group 6"/>
          <p:cNvGrpSpPr>
            <a:grpSpLocks/>
          </p:cNvGrpSpPr>
          <p:nvPr/>
        </p:nvGrpSpPr>
        <p:grpSpPr bwMode="auto">
          <a:xfrm>
            <a:off x="3635375" y="1484313"/>
            <a:ext cx="1408113" cy="4321175"/>
            <a:chOff x="2290" y="935"/>
            <a:chExt cx="887" cy="2722"/>
          </a:xfrm>
        </p:grpSpPr>
        <p:sp>
          <p:nvSpPr>
            <p:cNvPr id="178183" name="Line 7"/>
            <p:cNvSpPr>
              <a:spLocks noChangeShapeType="1"/>
            </p:cNvSpPr>
            <p:nvPr/>
          </p:nvSpPr>
          <p:spPr bwMode="auto">
            <a:xfrm>
              <a:off x="2290" y="935"/>
              <a:ext cx="0" cy="2722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8184" name="Text Box 8"/>
            <p:cNvSpPr txBox="1">
              <a:spLocks noChangeArrowheads="1"/>
            </p:cNvSpPr>
            <p:nvPr/>
          </p:nvSpPr>
          <p:spPr bwMode="auto">
            <a:xfrm>
              <a:off x="2336" y="1103"/>
              <a:ext cx="841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de-DE" altLang="de-DE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Verschlusslösung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7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3a33b737a8e08426c9c983687e9882261410e7"/>
</p:tagLst>
</file>

<file path=ppt/theme/theme1.xml><?xml version="1.0" encoding="utf-8"?>
<a:theme xmlns:a="http://schemas.openxmlformats.org/drawingml/2006/main" name="Transkription">
  <a:themeElements>
    <a:clrScheme name="">
      <a:dk1>
        <a:srgbClr val="000000"/>
      </a:dk1>
      <a:lt1>
        <a:srgbClr val="FFFFFF"/>
      </a:lt1>
      <a:dk2>
        <a:srgbClr val="660033"/>
      </a:dk2>
      <a:lt2>
        <a:srgbClr val="969696"/>
      </a:lt2>
      <a:accent1>
        <a:srgbClr val="FFFFFF"/>
      </a:accent1>
      <a:accent2>
        <a:srgbClr val="CC330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92D00"/>
      </a:accent6>
      <a:hlink>
        <a:srgbClr val="FF3300"/>
      </a:hlink>
      <a:folHlink>
        <a:srgbClr val="FF7C80"/>
      </a:folHlink>
    </a:clrScheme>
    <a:fontScheme name="Transkriptio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Transkriptio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nskrip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nskriptio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Phonetik</Template>
  <TotalTime>0</TotalTime>
  <Words>105</Words>
  <Application>Microsoft Office PowerPoint</Application>
  <PresentationFormat>Bildschirmpräsentation (4:3)</PresentationFormat>
  <Paragraphs>62</Paragraphs>
  <Slides>16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Times New Roman</vt:lpstr>
      <vt:lpstr>Arial</vt:lpstr>
      <vt:lpstr>Wingdings 2</vt:lpstr>
      <vt:lpstr>Wingdings 3</vt:lpstr>
      <vt:lpstr>Wingdings</vt:lpstr>
      <vt:lpstr>SILSophia IPA93</vt:lpstr>
      <vt:lpstr>Verdana</vt:lpstr>
      <vt:lpstr>Tahoma</vt:lpstr>
      <vt:lpstr>Transkription</vt:lpstr>
      <vt:lpstr>Einführung in die  Phonetik und Phonologie</vt:lpstr>
      <vt:lpstr>Töne im Standard Chinesisch</vt:lpstr>
      <vt:lpstr>PowerPoint-Präsentation</vt:lpstr>
      <vt:lpstr>PowerPoint-Präsentation</vt:lpstr>
      <vt:lpstr>PowerPoint-Präsentation</vt:lpstr>
      <vt:lpstr>PowerPoint-Präsentation</vt:lpstr>
      <vt:lpstr>Voice Onset Time (VOT) Stimmton – Aspiration (Hindi) </vt:lpstr>
      <vt:lpstr>PowerPoint-Präsentation</vt:lpstr>
      <vt:lpstr>PowerPoint-Präsentation</vt:lpstr>
      <vt:lpstr>PowerPoint-Präsentation</vt:lpstr>
      <vt:lpstr>PowerPoint-Präsentation</vt:lpstr>
      <vt:lpstr>Voice Onset Time</vt:lpstr>
      <vt:lpstr>Voice Onset Time</vt:lpstr>
      <vt:lpstr>Voice Onset Time</vt:lpstr>
      <vt:lpstr>Voice Onset Time</vt:lpstr>
      <vt:lpstr>Voice Onset Time</vt:lpstr>
    </vt:vector>
  </TitlesOfParts>
  <Company>Universität Bremen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 die  Phonetik und Phonologie</dc:title>
  <dc:subject>Der Phonationsprozess</dc:subject>
  <dc:creator>Karl Heinz Wagner</dc:creator>
  <cp:lastModifiedBy>Karl Heinz Wagner</cp:lastModifiedBy>
  <cp:revision>12</cp:revision>
  <dcterms:created xsi:type="dcterms:W3CDTF">2003-11-09T16:19:24Z</dcterms:created>
  <dcterms:modified xsi:type="dcterms:W3CDTF">2016-01-18T19:54:14Z</dcterms:modified>
</cp:coreProperties>
</file>